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3090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38729" y="811530"/>
            <a:ext cx="2694940" cy="600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2796" y="2484500"/>
            <a:ext cx="5486806" cy="2698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38277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5994" y="1466850"/>
            <a:ext cx="6162040" cy="193802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551305" marR="1019810" indent="-1000125">
              <a:lnSpc>
                <a:spcPct val="191600"/>
              </a:lnSpc>
              <a:spcBef>
                <a:spcPts val="180"/>
              </a:spcBef>
            </a:pPr>
            <a:r>
              <a:rPr sz="2600" spc="-10" dirty="0">
                <a:latin typeface="Arial"/>
                <a:cs typeface="Arial"/>
              </a:rPr>
              <a:t>CURSO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DE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PROTECCIÓN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DE </a:t>
            </a:r>
            <a:r>
              <a:rPr sz="2600" spc="-7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GENERADORES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9164" y="4475226"/>
            <a:ext cx="3898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95" dirty="0">
                <a:latin typeface="Arial"/>
                <a:cs typeface="Arial"/>
              </a:rPr>
              <a:t>Literatura</a:t>
            </a:r>
            <a:r>
              <a:rPr sz="1200" b="1" spc="30" dirty="0">
                <a:latin typeface="Arial"/>
                <a:cs typeface="Arial"/>
              </a:rPr>
              <a:t> </a:t>
            </a:r>
            <a:r>
              <a:rPr sz="1200" b="1" spc="100" dirty="0">
                <a:latin typeface="Arial"/>
                <a:cs typeface="Arial"/>
              </a:rPr>
              <a:t>técnica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120" dirty="0">
                <a:latin typeface="Arial"/>
                <a:cs typeface="Arial"/>
              </a:rPr>
              <a:t>que</a:t>
            </a:r>
            <a:r>
              <a:rPr sz="1200" b="1" spc="125" dirty="0">
                <a:latin typeface="Arial"/>
                <a:cs typeface="Arial"/>
              </a:rPr>
              <a:t> </a:t>
            </a:r>
            <a:r>
              <a:rPr sz="1200" b="1" spc="110" dirty="0">
                <a:latin typeface="Arial"/>
                <a:cs typeface="Arial"/>
              </a:rPr>
              <a:t>respalda</a:t>
            </a:r>
            <a:r>
              <a:rPr sz="1200" b="1" spc="130" dirty="0">
                <a:latin typeface="Arial"/>
                <a:cs typeface="Arial"/>
              </a:rPr>
              <a:t> </a:t>
            </a:r>
            <a:r>
              <a:rPr sz="1200" b="1" spc="105" dirty="0">
                <a:latin typeface="Arial"/>
                <a:cs typeface="Arial"/>
              </a:rPr>
              <a:t>esta</a:t>
            </a:r>
            <a:r>
              <a:rPr sz="1200" b="1" spc="165" dirty="0">
                <a:latin typeface="Arial"/>
                <a:cs typeface="Arial"/>
              </a:rPr>
              <a:t> </a:t>
            </a:r>
            <a:r>
              <a:rPr sz="1200" b="1" spc="105" dirty="0">
                <a:latin typeface="Arial"/>
                <a:cs typeface="Arial"/>
              </a:rPr>
              <a:t>sección: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7313" y="4822082"/>
            <a:ext cx="5534535" cy="37864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06285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7875" y="819150"/>
            <a:ext cx="6162040" cy="131000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R="67945" algn="ctr">
              <a:lnSpc>
                <a:spcPct val="100000"/>
              </a:lnSpc>
              <a:spcBef>
                <a:spcPts val="1245"/>
              </a:spcBef>
            </a:pPr>
            <a:r>
              <a:rPr sz="2600" b="1" spc="-5" dirty="0">
                <a:latin typeface="Arial"/>
                <a:cs typeface="Arial"/>
              </a:rPr>
              <a:t>Protección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del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generador</a:t>
            </a:r>
            <a:endParaRPr sz="2600">
              <a:latin typeface="Arial"/>
              <a:cs typeface="Arial"/>
            </a:endParaRPr>
          </a:p>
          <a:p>
            <a:pPr marR="63500" algn="ctr">
              <a:lnSpc>
                <a:spcPct val="100000"/>
              </a:lnSpc>
              <a:spcBef>
                <a:spcPts val="2190"/>
              </a:spcBef>
            </a:pPr>
            <a:r>
              <a:rPr sz="2000" b="1" spc="-5" dirty="0">
                <a:latin typeface="Arial"/>
                <a:cs typeface="Arial"/>
              </a:rPr>
              <a:t>Objetivos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2796" y="2371471"/>
            <a:ext cx="5813425" cy="237236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41300" marR="7620" indent="-229235">
              <a:lnSpc>
                <a:spcPts val="2280"/>
              </a:lnSpc>
              <a:spcBef>
                <a:spcPts val="265"/>
              </a:spcBef>
              <a:tabLst>
                <a:tab pos="1777364" algn="l"/>
                <a:tab pos="2425700" algn="l"/>
                <a:tab pos="3680460" algn="l"/>
                <a:tab pos="4484370" algn="l"/>
              </a:tabLst>
            </a:pPr>
            <a:r>
              <a:rPr sz="2000" spc="-1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2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Des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ibir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el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di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eño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del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gen</a:t>
            </a:r>
            <a:r>
              <a:rPr sz="2000" b="1" spc="15" dirty="0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ad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,  conexiones,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sz="20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puesta a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tierra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Arial"/>
              <a:cs typeface="Arial"/>
            </a:endParaRPr>
          </a:p>
          <a:p>
            <a:pPr marL="241300" marR="5080" indent="-229235">
              <a:lnSpc>
                <a:spcPts val="2310"/>
              </a:lnSpc>
              <a:spcBef>
                <a:spcPts val="5"/>
              </a:spcBef>
              <a:tabLst>
                <a:tab pos="1377315" algn="l"/>
                <a:tab pos="1784985" algn="l"/>
                <a:tab pos="3284220" algn="l"/>
                <a:tab pos="4252595" algn="l"/>
                <a:tab pos="5095240" algn="l"/>
                <a:tab pos="5589270" algn="l"/>
              </a:tabLst>
            </a:pPr>
            <a:r>
              <a:rPr sz="2000" spc="-1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2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Dis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u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ir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15" dirty="0">
                <a:solidFill>
                  <a:srgbClr val="006FC0"/>
                </a:solidFill>
                <a:latin typeface="Arial"/>
                <a:cs typeface="Arial"/>
              </a:rPr>
              <a:t>l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t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ión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co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nt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f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al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l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en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el  estator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sz="2000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fallas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en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el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rotor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del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generador.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Arial"/>
              <a:cs typeface="Arial"/>
            </a:endParaRPr>
          </a:p>
          <a:p>
            <a:pPr marL="241300" marR="8255" indent="-229235">
              <a:lnSpc>
                <a:spcPts val="2280"/>
              </a:lnSpc>
            </a:pPr>
            <a:r>
              <a:rPr sz="2000" spc="-1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000" spc="-2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Des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ibir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0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la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t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ión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006FC0"/>
                </a:solidFill>
                <a:latin typeface="Arial"/>
                <a:cs typeface="Arial"/>
              </a:rPr>
              <a:t>d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el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gen</a:t>
            </a:r>
            <a:r>
              <a:rPr sz="2000" b="1" spc="15" dirty="0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ad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co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nt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a  condiciones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funcionamiento anormales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596" y="5216144"/>
            <a:ext cx="6244590" cy="20135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centrales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generadoras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energía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representan  </a:t>
            </a:r>
            <a:r>
              <a:rPr sz="1200" spc="130" dirty="0">
                <a:latin typeface="Arial"/>
                <a:cs typeface="Arial"/>
              </a:rPr>
              <a:t>aproximadamente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mitad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inversión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capital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sistema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energía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eléctrica.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interrupciones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causadas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fallas,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condiciones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funcionamiento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anormales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mal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funcionamiento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son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costosas.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Arial"/>
              <a:cs typeface="Arial"/>
            </a:endParaRPr>
          </a:p>
          <a:p>
            <a:pPr marL="12700" marR="6985" algn="just">
              <a:lnSpc>
                <a:spcPct val="96300"/>
              </a:lnSpc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95" dirty="0">
                <a:latin typeface="Arial"/>
                <a:cs typeface="Arial"/>
              </a:rPr>
              <a:t>generadores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síncronos </a:t>
            </a:r>
            <a:r>
              <a:rPr sz="1200" spc="110" dirty="0">
                <a:latin typeface="Arial"/>
                <a:cs typeface="Arial"/>
              </a:rPr>
              <a:t>pueden </a:t>
            </a:r>
            <a:r>
              <a:rPr sz="1200" spc="95" dirty="0">
                <a:latin typeface="Arial"/>
                <a:cs typeface="Arial"/>
              </a:rPr>
              <a:t>experimentar condiciones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operación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más </a:t>
            </a:r>
            <a:r>
              <a:rPr sz="1200" spc="110" dirty="0">
                <a:latin typeface="Arial"/>
                <a:cs typeface="Arial"/>
              </a:rPr>
              <a:t>dañinas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95" dirty="0">
                <a:latin typeface="Arial"/>
                <a:cs typeface="Arial"/>
              </a:rPr>
              <a:t>cualquier </a:t>
            </a:r>
            <a:r>
              <a:rPr sz="1200" spc="90" dirty="0">
                <a:latin typeface="Arial"/>
                <a:cs typeface="Arial"/>
              </a:rPr>
              <a:t>otro </a:t>
            </a:r>
            <a:r>
              <a:rPr sz="1200" spc="11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energía. </a:t>
            </a:r>
            <a:r>
              <a:rPr sz="1200" spc="-5" dirty="0">
                <a:latin typeface="Arial"/>
                <a:cs typeface="Arial"/>
              </a:rPr>
              <a:t>Un </a:t>
            </a:r>
            <a:r>
              <a:rPr sz="1200" spc="90" dirty="0">
                <a:latin typeface="Arial"/>
                <a:cs typeface="Arial"/>
              </a:rPr>
              <a:t>sistema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completo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spc="150" dirty="0">
                <a:latin typeface="Arial"/>
                <a:cs typeface="Arial"/>
              </a:rPr>
              <a:t>debe </a:t>
            </a:r>
            <a:r>
              <a:rPr sz="1200" dirty="0">
                <a:latin typeface="Arial"/>
                <a:cs typeface="Arial"/>
              </a:rPr>
              <a:t>incluir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10" dirty="0">
                <a:latin typeface="Arial"/>
                <a:cs typeface="Arial"/>
              </a:rPr>
              <a:t>variedad </a:t>
            </a:r>
            <a:r>
              <a:rPr sz="1200" spc="155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funciones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protección </a:t>
            </a:r>
            <a:r>
              <a:rPr sz="1200" spc="114" dirty="0">
                <a:latin typeface="Arial"/>
                <a:cs typeface="Arial"/>
              </a:rPr>
              <a:t>para responder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30" dirty="0">
                <a:latin typeface="Arial"/>
                <a:cs typeface="Arial"/>
              </a:rPr>
              <a:t>muchas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posibles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80" dirty="0">
                <a:latin typeface="Arial"/>
                <a:cs typeface="Arial"/>
              </a:rPr>
              <a:t>condiciones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operación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anormales.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14" y="4212590"/>
            <a:ext cx="5932805" cy="0"/>
          </a:xfrm>
          <a:custGeom>
            <a:avLst/>
            <a:gdLst/>
            <a:ahLst/>
            <a:cxnLst/>
            <a:rect l="l" t="t" r="r" b="b"/>
            <a:pathLst>
              <a:path w="5932805">
                <a:moveTo>
                  <a:pt x="0" y="0"/>
                </a:moveTo>
                <a:lnTo>
                  <a:pt x="593280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5640" y="1727835"/>
            <a:ext cx="6304915" cy="142621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165735" rIns="0" bIns="0" rtlCol="0">
            <a:spAutoFit/>
          </a:bodyPr>
          <a:lstStyle/>
          <a:p>
            <a:pPr marR="27940" algn="ctr">
              <a:lnSpc>
                <a:spcPct val="100000"/>
              </a:lnSpc>
              <a:spcBef>
                <a:spcPts val="1305"/>
              </a:spcBef>
            </a:pPr>
            <a:r>
              <a:rPr sz="2400" b="1" dirty="0">
                <a:latin typeface="Arial"/>
                <a:cs typeface="Arial"/>
              </a:rPr>
              <a:t>DISEÑO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DEL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GENERADOR, </a:t>
            </a:r>
            <a:r>
              <a:rPr sz="2400" b="1" dirty="0">
                <a:latin typeface="Arial"/>
                <a:cs typeface="Arial"/>
              </a:rPr>
              <a:t>CONEXIONES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Arial"/>
              <a:cs typeface="Arial"/>
            </a:endParaRPr>
          </a:p>
          <a:p>
            <a:pPr marR="22860" algn="ctr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FORMAS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PUESTA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TIERRA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8130" y="3853433"/>
            <a:ext cx="62865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dirty="0">
                <a:solidFill>
                  <a:srgbClr val="7BA2C4"/>
                </a:solidFill>
                <a:latin typeface="Arial"/>
                <a:cs typeface="Arial"/>
              </a:rPr>
              <a:t>=</a:t>
            </a:r>
            <a:endParaRPr sz="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43115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2485" y="853439"/>
            <a:ext cx="6162040" cy="131000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2183130" marR="863600" indent="-1494155">
              <a:lnSpc>
                <a:spcPts val="2980"/>
              </a:lnSpc>
              <a:spcBef>
                <a:spcPts val="1190"/>
              </a:spcBef>
            </a:pPr>
            <a:r>
              <a:rPr sz="2600" spc="-5" dirty="0">
                <a:solidFill>
                  <a:srgbClr val="006FC0"/>
                </a:solidFill>
                <a:latin typeface="Arial"/>
                <a:cs typeface="Arial"/>
              </a:rPr>
              <a:t>Componentes</a:t>
            </a:r>
            <a:r>
              <a:rPr sz="2600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600" spc="-5" dirty="0">
                <a:solidFill>
                  <a:srgbClr val="006FC0"/>
                </a:solidFill>
                <a:latin typeface="Arial"/>
                <a:cs typeface="Arial"/>
              </a:rPr>
              <a:t>principales</a:t>
            </a:r>
            <a:r>
              <a:rPr sz="2600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006FC0"/>
                </a:solidFill>
                <a:latin typeface="Arial"/>
                <a:cs typeface="Arial"/>
              </a:rPr>
              <a:t>del </a:t>
            </a:r>
            <a:r>
              <a:rPr sz="2600" spc="-70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600" spc="-5" dirty="0">
                <a:solidFill>
                  <a:srgbClr val="006FC0"/>
                </a:solidFill>
                <a:latin typeface="Arial"/>
                <a:cs typeface="Arial"/>
              </a:rPr>
              <a:t>generador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2796" y="2484500"/>
            <a:ext cx="4734560" cy="26981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3050"/>
              </a:lnSpc>
              <a:spcBef>
                <a:spcPts val="90"/>
              </a:spcBef>
              <a:tabLst>
                <a:tab pos="469900" algn="l"/>
              </a:tabLst>
            </a:pPr>
            <a:r>
              <a:rPr sz="2600" spc="-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600" spc="-1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2600">
              <a:latin typeface="Arial"/>
              <a:cs typeface="Arial"/>
            </a:endParaRPr>
          </a:p>
          <a:p>
            <a:pPr marL="927100">
              <a:lnSpc>
                <a:spcPts val="2990"/>
              </a:lnSpc>
            </a:pP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6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Laminación</a:t>
            </a:r>
            <a:r>
              <a:rPr sz="2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2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Núcleo</a:t>
            </a:r>
            <a:endParaRPr sz="2600">
              <a:latin typeface="Arial"/>
              <a:cs typeface="Arial"/>
            </a:endParaRPr>
          </a:p>
          <a:p>
            <a:pPr marL="927100">
              <a:lnSpc>
                <a:spcPts val="3000"/>
              </a:lnSpc>
            </a:pP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600" b="1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Bobinado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ts val="2990"/>
              </a:lnSpc>
              <a:tabLst>
                <a:tab pos="469900" algn="l"/>
              </a:tabLst>
            </a:pPr>
            <a:r>
              <a:rPr sz="2600" spc="-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600" spc="-1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Rotor</a:t>
            </a:r>
            <a:endParaRPr sz="2600">
              <a:latin typeface="Arial"/>
              <a:cs typeface="Arial"/>
            </a:endParaRPr>
          </a:p>
          <a:p>
            <a:pPr marL="927100">
              <a:lnSpc>
                <a:spcPts val="2990"/>
              </a:lnSpc>
            </a:pP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600" b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AF50"/>
                </a:solidFill>
                <a:latin typeface="Arial"/>
                <a:cs typeface="Arial"/>
              </a:rPr>
              <a:t>Eje</a:t>
            </a:r>
            <a:endParaRPr sz="2600">
              <a:latin typeface="Arial"/>
              <a:cs typeface="Arial"/>
            </a:endParaRPr>
          </a:p>
          <a:p>
            <a:pPr marL="927100">
              <a:lnSpc>
                <a:spcPts val="2990"/>
              </a:lnSpc>
            </a:pP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600" b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Polos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ts val="3050"/>
              </a:lnSpc>
              <a:tabLst>
                <a:tab pos="427355" algn="l"/>
              </a:tabLst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000" spc="-1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600" b="1" spc="-10" dirty="0">
                <a:solidFill>
                  <a:srgbClr val="00AF50"/>
                </a:solidFill>
                <a:latin typeface="Arial"/>
                <a:cs typeface="Arial"/>
              </a:rPr>
              <a:t>Anillos</a:t>
            </a:r>
            <a:r>
              <a:rPr sz="2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00AF50"/>
                </a:solidFill>
                <a:latin typeface="Arial"/>
                <a:cs typeface="Arial"/>
              </a:rPr>
              <a:t>colectores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156" y="5572759"/>
            <a:ext cx="6333490" cy="23215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2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Las </a:t>
            </a:r>
            <a:r>
              <a:rPr sz="1200" spc="120" dirty="0">
                <a:latin typeface="Arial"/>
                <a:cs typeface="Arial"/>
              </a:rPr>
              <a:t>máquinas </a:t>
            </a:r>
            <a:r>
              <a:rPr sz="1200" spc="110" dirty="0">
                <a:latin typeface="Arial"/>
                <a:cs typeface="Arial"/>
              </a:rPr>
              <a:t>síncronas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50" dirty="0">
                <a:latin typeface="Arial"/>
                <a:cs typeface="Arial"/>
              </a:rPr>
              <a:t>pueden </a:t>
            </a:r>
            <a:r>
              <a:rPr sz="1200" spc="5" dirty="0">
                <a:latin typeface="Arial"/>
                <a:cs typeface="Arial"/>
              </a:rPr>
              <a:t>dividir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20" dirty="0">
                <a:latin typeface="Arial"/>
                <a:cs typeface="Arial"/>
              </a:rPr>
              <a:t>dos </a:t>
            </a:r>
            <a:r>
              <a:rPr sz="1200" spc="110" dirty="0">
                <a:latin typeface="Arial"/>
                <a:cs typeface="Arial"/>
              </a:rPr>
              <a:t>grupos, </a:t>
            </a:r>
            <a:r>
              <a:rPr sz="1200" spc="120" dirty="0">
                <a:latin typeface="Arial"/>
                <a:cs typeface="Arial"/>
              </a:rPr>
              <a:t>cada </a:t>
            </a:r>
            <a:r>
              <a:rPr sz="1200" spc="125" dirty="0">
                <a:latin typeface="Arial"/>
                <a:cs typeface="Arial"/>
              </a:rPr>
              <a:t>uno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característica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única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campo:</a:t>
            </a:r>
            <a:r>
              <a:rPr sz="1200" spc="54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campo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magnético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estacionario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giratorio.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máquinas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cubiertas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esta</a:t>
            </a:r>
            <a:r>
              <a:rPr sz="1200" spc="90" dirty="0">
                <a:latin typeface="Arial"/>
                <a:cs typeface="Arial"/>
              </a:rPr>
              <a:t> sección,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disposición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utilizada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campo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magnético </a:t>
            </a:r>
            <a:r>
              <a:rPr sz="1200" spc="75" dirty="0">
                <a:latin typeface="Arial"/>
                <a:cs typeface="Arial"/>
              </a:rPr>
              <a:t>giratorio.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8255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función</a:t>
            </a:r>
            <a:r>
              <a:rPr sz="1200" spc="85" dirty="0">
                <a:latin typeface="Arial"/>
                <a:cs typeface="Arial"/>
              </a:rPr>
              <a:t> básica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rotor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 </a:t>
            </a:r>
            <a:r>
              <a:rPr sz="1200" spc="105" dirty="0">
                <a:latin typeface="Arial"/>
                <a:cs typeface="Arial"/>
              </a:rPr>
              <a:t>síncrona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producir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campo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magnético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giratorio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necesario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para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inducir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tensión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devanados 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estator.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fuente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este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campo </a:t>
            </a:r>
            <a:r>
              <a:rPr sz="1200" spc="120" dirty="0">
                <a:latin typeface="Arial"/>
                <a:cs typeface="Arial"/>
              </a:rPr>
              <a:t>magnético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 </a:t>
            </a:r>
            <a:r>
              <a:rPr sz="1200" spc="75" dirty="0">
                <a:latin typeface="Arial"/>
                <a:cs typeface="Arial"/>
              </a:rPr>
              <a:t>corriente  </a:t>
            </a:r>
            <a:r>
              <a:rPr sz="1200" spc="80" dirty="0">
                <a:latin typeface="Arial"/>
                <a:cs typeface="Arial"/>
              </a:rPr>
              <a:t>continua  </a:t>
            </a:r>
            <a:r>
              <a:rPr sz="1200" spc="100" dirty="0">
                <a:latin typeface="Arial"/>
                <a:cs typeface="Arial"/>
              </a:rPr>
              <a:t>que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circula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través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campo.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2700" marR="10160" algn="just">
              <a:lnSpc>
                <a:spcPts val="1370"/>
              </a:lnSpc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90" dirty="0">
                <a:latin typeface="Arial"/>
                <a:cs typeface="Arial"/>
              </a:rPr>
              <a:t>núcleo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estator </a:t>
            </a:r>
            <a:r>
              <a:rPr sz="1200" spc="125" dirty="0">
                <a:latin typeface="Arial"/>
                <a:cs typeface="Arial"/>
              </a:rPr>
              <a:t>está </a:t>
            </a:r>
            <a:r>
              <a:rPr sz="1200" spc="145" dirty="0">
                <a:latin typeface="Arial"/>
                <a:cs typeface="Arial"/>
              </a:rPr>
              <a:t>hecho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láminas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acero </a:t>
            </a:r>
            <a:r>
              <a:rPr sz="1200" spc="100" dirty="0">
                <a:latin typeface="Arial"/>
                <a:cs typeface="Arial"/>
              </a:rPr>
              <a:t>aisladas </a:t>
            </a:r>
            <a:r>
              <a:rPr sz="1200" dirty="0">
                <a:latin typeface="Arial"/>
                <a:cs typeface="Arial"/>
              </a:rPr>
              <a:t>y su </a:t>
            </a:r>
            <a:r>
              <a:rPr sz="1200" spc="85" dirty="0">
                <a:latin typeface="Arial"/>
                <a:cs typeface="Arial"/>
              </a:rPr>
              <a:t>superficie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interna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está</a:t>
            </a:r>
            <a:r>
              <a:rPr sz="1200" spc="90" dirty="0">
                <a:latin typeface="Arial"/>
                <a:cs typeface="Arial"/>
              </a:rPr>
              <a:t> ranurada.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conductores </a:t>
            </a:r>
            <a:r>
              <a:rPr sz="1200" spc="80" dirty="0">
                <a:latin typeface="Arial"/>
                <a:cs typeface="Arial"/>
              </a:rPr>
              <a:t>eléctricos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aislados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que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forman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devanados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estator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colocan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ranuras.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70674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37869" y="851171"/>
            <a:ext cx="6165850" cy="4650740"/>
            <a:chOff x="737869" y="851171"/>
            <a:chExt cx="6165850" cy="4650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869" y="851171"/>
              <a:ext cx="6165850" cy="46504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29584" y="880110"/>
              <a:ext cx="1583055" cy="600710"/>
            </a:xfrm>
            <a:custGeom>
              <a:avLst/>
              <a:gdLst/>
              <a:ahLst/>
              <a:cxnLst/>
              <a:rect l="l" t="t" r="r" b="b"/>
              <a:pathLst>
                <a:path w="1583054" h="600710">
                  <a:moveTo>
                    <a:pt x="0" y="600709"/>
                  </a:moveTo>
                  <a:lnTo>
                    <a:pt x="1583055" y="600709"/>
                  </a:lnTo>
                  <a:lnTo>
                    <a:pt x="1583055" y="0"/>
                  </a:lnTo>
                  <a:lnTo>
                    <a:pt x="0" y="0"/>
                  </a:lnTo>
                  <a:lnTo>
                    <a:pt x="0" y="600709"/>
                  </a:lnTo>
                  <a:close/>
                </a:path>
              </a:pathLst>
            </a:custGeom>
            <a:ln w="2857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65428" y="5862573"/>
            <a:ext cx="6062980" cy="35502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8255" algn="just">
              <a:lnSpc>
                <a:spcPct val="956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85" dirty="0">
                <a:latin typeface="Arial"/>
                <a:cs typeface="Arial"/>
              </a:rPr>
              <a:t>núcleo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estator </a:t>
            </a:r>
            <a:r>
              <a:rPr sz="1200" spc="125" dirty="0">
                <a:latin typeface="Arial"/>
                <a:cs typeface="Arial"/>
              </a:rPr>
              <a:t>está </a:t>
            </a:r>
            <a:r>
              <a:rPr sz="1200" spc="140" dirty="0">
                <a:latin typeface="Arial"/>
                <a:cs typeface="Arial"/>
              </a:rPr>
              <a:t>formado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láminas </a:t>
            </a:r>
            <a:r>
              <a:rPr sz="1200" spc="110" dirty="0">
                <a:latin typeface="Arial"/>
                <a:cs typeface="Arial"/>
              </a:rPr>
              <a:t>delgadas </a:t>
            </a:r>
            <a:r>
              <a:rPr sz="1200" dirty="0">
                <a:latin typeface="Arial"/>
                <a:cs typeface="Arial"/>
              </a:rPr>
              <a:t>de silicio o </a:t>
            </a:r>
            <a:r>
              <a:rPr sz="1200" spc="95" dirty="0">
                <a:latin typeface="Arial"/>
                <a:cs typeface="Arial"/>
              </a:rPr>
              <a:t>acero </a:t>
            </a:r>
            <a:r>
              <a:rPr sz="1200" spc="-20" dirty="0">
                <a:latin typeface="Arial"/>
                <a:cs typeface="Arial"/>
              </a:rPr>
              <a:t>de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grano </a:t>
            </a:r>
            <a:r>
              <a:rPr sz="1200" spc="105" dirty="0">
                <a:latin typeface="Arial"/>
                <a:cs typeface="Arial"/>
              </a:rPr>
              <a:t>orientado. </a:t>
            </a:r>
            <a:r>
              <a:rPr sz="1200" spc="-5" dirty="0">
                <a:latin typeface="Arial"/>
                <a:cs typeface="Arial"/>
              </a:rPr>
              <a:t>Por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ejemplo, </a:t>
            </a:r>
            <a:r>
              <a:rPr sz="1200" spc="130" dirty="0">
                <a:latin typeface="Arial"/>
                <a:cs typeface="Arial"/>
              </a:rPr>
              <a:t>estas </a:t>
            </a:r>
            <a:r>
              <a:rPr sz="1200" spc="125" dirty="0">
                <a:latin typeface="Arial"/>
                <a:cs typeface="Arial"/>
              </a:rPr>
              <a:t>hojas </a:t>
            </a:r>
            <a:r>
              <a:rPr sz="1200" spc="155" dirty="0">
                <a:latin typeface="Arial"/>
                <a:cs typeface="Arial"/>
              </a:rPr>
              <a:t>pueden </a:t>
            </a:r>
            <a:r>
              <a:rPr sz="1200" spc="135" dirty="0">
                <a:latin typeface="Arial"/>
                <a:cs typeface="Arial"/>
              </a:rPr>
              <a:t>tener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grosor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hasta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0,014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pulgadas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(0,355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mm).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denominan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placas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núcleo, </a:t>
            </a:r>
            <a:r>
              <a:rPr sz="1200" spc="85" dirty="0">
                <a:latin typeface="Arial"/>
                <a:cs typeface="Arial"/>
              </a:rPr>
              <a:t> perforaciones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laminados.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Arial"/>
              <a:cs typeface="Arial"/>
            </a:endParaRPr>
          </a:p>
          <a:p>
            <a:pPr marL="12700" marR="12065" algn="just">
              <a:lnSpc>
                <a:spcPct val="95800"/>
              </a:lnSpc>
            </a:pPr>
            <a:r>
              <a:rPr sz="1200" spc="130" dirty="0">
                <a:latin typeface="Arial"/>
                <a:cs typeface="Arial"/>
              </a:rPr>
              <a:t>Cada </a:t>
            </a:r>
            <a:r>
              <a:rPr sz="1200" spc="110" dirty="0">
                <a:latin typeface="Arial"/>
                <a:cs typeface="Arial"/>
              </a:rPr>
              <a:t>laminado </a:t>
            </a:r>
            <a:r>
              <a:rPr sz="1200" spc="105" dirty="0">
                <a:latin typeface="Arial"/>
                <a:cs typeface="Arial"/>
              </a:rPr>
              <a:t>está </a:t>
            </a:r>
            <a:r>
              <a:rPr sz="1200" spc="95" dirty="0">
                <a:latin typeface="Arial"/>
                <a:cs typeface="Arial"/>
              </a:rPr>
              <a:t>recubierto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una </a:t>
            </a:r>
            <a:r>
              <a:rPr sz="1200" spc="5" dirty="0">
                <a:latin typeface="Arial"/>
                <a:cs typeface="Arial"/>
              </a:rPr>
              <a:t>fina </a:t>
            </a:r>
            <a:r>
              <a:rPr sz="1200" spc="114" dirty="0">
                <a:latin typeface="Arial"/>
                <a:cs typeface="Arial"/>
              </a:rPr>
              <a:t>capa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compuesto </a:t>
            </a:r>
            <a:r>
              <a:rPr sz="1200" spc="95" dirty="0">
                <a:latin typeface="Arial"/>
                <a:cs typeface="Arial"/>
              </a:rPr>
              <a:t>aislante </a:t>
            </a:r>
            <a:r>
              <a:rPr sz="1200" spc="100" dirty="0">
                <a:latin typeface="Arial"/>
                <a:cs typeface="Arial"/>
              </a:rPr>
              <a:t> orgánico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80" dirty="0">
                <a:latin typeface="Arial"/>
                <a:cs typeface="Arial"/>
              </a:rPr>
              <a:t>inorgánico.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propósito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90" dirty="0">
                <a:latin typeface="Arial"/>
                <a:cs typeface="Arial"/>
              </a:rPr>
              <a:t>aislamiento interlaminar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95" dirty="0">
                <a:latin typeface="Arial"/>
                <a:cs typeface="Arial"/>
              </a:rPr>
              <a:t>forzar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25" dirty="0">
                <a:latin typeface="Arial"/>
                <a:cs typeface="Arial"/>
              </a:rPr>
              <a:t> que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80" dirty="0">
                <a:latin typeface="Arial"/>
                <a:cs typeface="Arial"/>
              </a:rPr>
              <a:t>corrientes </a:t>
            </a:r>
            <a:r>
              <a:rPr sz="1200" spc="85" dirty="0">
                <a:latin typeface="Arial"/>
                <a:cs typeface="Arial"/>
              </a:rPr>
              <a:t>parásitas </a:t>
            </a:r>
            <a:r>
              <a:rPr sz="1200" spc="90" dirty="0">
                <a:latin typeface="Arial"/>
                <a:cs typeface="Arial"/>
              </a:rPr>
              <a:t>inducidas </a:t>
            </a:r>
            <a:r>
              <a:rPr sz="1200" spc="80" dirty="0">
                <a:latin typeface="Arial"/>
                <a:cs typeface="Arial"/>
              </a:rPr>
              <a:t>circulen </a:t>
            </a:r>
            <a:r>
              <a:rPr sz="1200" spc="90" dirty="0">
                <a:latin typeface="Arial"/>
                <a:cs typeface="Arial"/>
              </a:rPr>
              <a:t>dentro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los </a:t>
            </a:r>
            <a:r>
              <a:rPr sz="1200" spc="65" dirty="0">
                <a:latin typeface="Arial"/>
                <a:cs typeface="Arial"/>
              </a:rPr>
              <a:t>límites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una 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sola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laminación, sin </a:t>
            </a:r>
            <a:r>
              <a:rPr sz="1200" spc="120" dirty="0">
                <a:latin typeface="Arial"/>
                <a:cs typeface="Arial"/>
              </a:rPr>
              <a:t>formar </a:t>
            </a:r>
            <a:r>
              <a:rPr sz="1200" spc="125" dirty="0">
                <a:latin typeface="Arial"/>
                <a:cs typeface="Arial"/>
              </a:rPr>
              <a:t>puentes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adyacentes. </a:t>
            </a:r>
            <a:r>
              <a:rPr sz="1200" spc="-5" dirty="0">
                <a:latin typeface="Arial"/>
                <a:cs typeface="Arial"/>
              </a:rPr>
              <a:t>Esto</a:t>
            </a:r>
            <a:r>
              <a:rPr sz="1200" dirty="0">
                <a:latin typeface="Arial"/>
                <a:cs typeface="Arial"/>
              </a:rPr>
              <a:t> da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como 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resultado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aumento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resistencia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circulación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corrientes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parásitas, </a:t>
            </a:r>
            <a:r>
              <a:rPr sz="1200" spc="114" dirty="0">
                <a:latin typeface="Arial"/>
                <a:cs typeface="Arial"/>
              </a:rPr>
              <a:t>reduciendo </a:t>
            </a:r>
            <a:r>
              <a:rPr sz="1200" dirty="0">
                <a:latin typeface="Arial"/>
                <a:cs typeface="Arial"/>
              </a:rPr>
              <a:t>su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magnitud, </a:t>
            </a:r>
            <a:r>
              <a:rPr sz="1200" spc="10" dirty="0">
                <a:latin typeface="Arial"/>
                <a:cs typeface="Arial"/>
              </a:rPr>
              <a:t>las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pérdidas </a:t>
            </a:r>
            <a:r>
              <a:rPr sz="1200" spc="100" dirty="0">
                <a:latin typeface="Arial"/>
                <a:cs typeface="Arial"/>
              </a:rPr>
              <a:t>totales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corrientes </a:t>
            </a:r>
            <a:r>
              <a:rPr sz="1200" spc="105" dirty="0">
                <a:latin typeface="Arial"/>
                <a:cs typeface="Arial"/>
              </a:rPr>
              <a:t> parásitas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aumento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temperatura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asociado.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25" dirty="0">
                <a:latin typeface="Arial"/>
                <a:cs typeface="Arial"/>
              </a:rPr>
              <a:t>devanados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estator </a:t>
            </a:r>
            <a:r>
              <a:rPr sz="1200" spc="130" dirty="0">
                <a:latin typeface="Arial"/>
                <a:cs typeface="Arial"/>
              </a:rPr>
              <a:t>están </a:t>
            </a:r>
            <a:r>
              <a:rPr sz="1200" spc="140" dirty="0">
                <a:latin typeface="Arial"/>
                <a:cs typeface="Arial"/>
              </a:rPr>
              <a:t>hechos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conductores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cobre </a:t>
            </a:r>
            <a:r>
              <a:rPr sz="1200" spc="60" dirty="0">
                <a:latin typeface="Arial"/>
                <a:cs typeface="Arial"/>
              </a:rPr>
              <a:t>aislados. 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Estos </a:t>
            </a:r>
            <a:r>
              <a:rPr sz="1200" spc="90" dirty="0">
                <a:latin typeface="Arial"/>
                <a:cs typeface="Arial"/>
              </a:rPr>
              <a:t>conductores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90" dirty="0">
                <a:latin typeface="Arial"/>
                <a:cs typeface="Arial"/>
              </a:rPr>
              <a:t>instalan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ranuras </a:t>
            </a:r>
            <a:r>
              <a:rPr sz="1200" spc="114" dirty="0">
                <a:latin typeface="Arial"/>
                <a:cs typeface="Arial"/>
              </a:rPr>
              <a:t>igualmente </a:t>
            </a:r>
            <a:r>
              <a:rPr sz="1200" spc="120" dirty="0">
                <a:latin typeface="Arial"/>
                <a:cs typeface="Arial"/>
              </a:rPr>
              <a:t>espaciadas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spc="20" dirty="0">
                <a:latin typeface="Arial"/>
                <a:cs typeface="Arial"/>
              </a:rPr>
              <a:t>se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distribuyen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alrededor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diámetro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interior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núcleo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estator.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En 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máquinas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grandes,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como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muestra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diapositiva,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conductores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cobre</a:t>
            </a:r>
            <a:r>
              <a:rPr sz="1200" spc="65" dirty="0">
                <a:latin typeface="Arial"/>
                <a:cs typeface="Arial"/>
              </a:rPr>
              <a:t> forman</a:t>
            </a:r>
            <a:r>
              <a:rPr sz="1200" spc="70" dirty="0">
                <a:latin typeface="Arial"/>
                <a:cs typeface="Arial"/>
              </a:rPr>
              <a:t> una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barra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(barra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Roebell). 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máquinas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menor </a:t>
            </a:r>
            <a:r>
              <a:rPr sz="1200" spc="130" dirty="0">
                <a:latin typeface="Arial"/>
                <a:cs typeface="Arial"/>
              </a:rPr>
              <a:t>tamaño,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conductores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cobre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agrupan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formar 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bobina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(bobina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enrollada).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máquinas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baja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tensión,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conductores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5428" y="569721"/>
            <a:ext cx="6064885" cy="16141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cobre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20" dirty="0">
                <a:latin typeface="Arial"/>
                <a:cs typeface="Arial"/>
              </a:rPr>
              <a:t>agrupan </a:t>
            </a:r>
            <a:r>
              <a:rPr sz="1200" spc="110" dirty="0">
                <a:latin typeface="Arial"/>
                <a:cs typeface="Arial"/>
              </a:rPr>
              <a:t>aleatoriamente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10" dirty="0">
                <a:latin typeface="Arial"/>
                <a:cs typeface="Arial"/>
              </a:rPr>
              <a:t>formar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114" dirty="0">
                <a:latin typeface="Arial"/>
                <a:cs typeface="Arial"/>
              </a:rPr>
              <a:t>bobina </a:t>
            </a:r>
            <a:r>
              <a:rPr sz="1200" spc="105" dirty="0">
                <a:latin typeface="Arial"/>
                <a:cs typeface="Arial"/>
              </a:rPr>
              <a:t>enrollada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azar. </a:t>
            </a:r>
            <a:r>
              <a:rPr sz="1200" spc="130" dirty="0">
                <a:latin typeface="Arial"/>
                <a:cs typeface="Arial"/>
              </a:rPr>
              <a:t>Cada </a:t>
            </a:r>
            <a:r>
              <a:rPr sz="1200" spc="105" dirty="0">
                <a:latin typeface="Arial"/>
                <a:cs typeface="Arial"/>
              </a:rPr>
              <a:t>ranura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estator </a:t>
            </a:r>
            <a:r>
              <a:rPr sz="1200" spc="114" dirty="0">
                <a:latin typeface="Arial"/>
                <a:cs typeface="Arial"/>
              </a:rPr>
              <a:t>contiene </a:t>
            </a:r>
            <a:r>
              <a:rPr sz="1200" spc="130" dirty="0">
                <a:latin typeface="Arial"/>
                <a:cs typeface="Arial"/>
              </a:rPr>
              <a:t>dos </a:t>
            </a:r>
            <a:r>
              <a:rPr sz="1200" spc="110" dirty="0">
                <a:latin typeface="Arial"/>
                <a:cs typeface="Arial"/>
              </a:rPr>
              <a:t>barras,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125" dirty="0">
                <a:latin typeface="Arial"/>
                <a:cs typeface="Arial"/>
              </a:rPr>
              <a:t>generalmente </a:t>
            </a:r>
            <a:r>
              <a:rPr sz="1200" spc="20" dirty="0">
                <a:latin typeface="Arial"/>
                <a:cs typeface="Arial"/>
              </a:rPr>
              <a:t>se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denominan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barras</a:t>
            </a:r>
            <a:r>
              <a:rPr sz="1200" spc="95" dirty="0">
                <a:latin typeface="Arial"/>
                <a:cs typeface="Arial"/>
              </a:rPr>
              <a:t> superiores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 </a:t>
            </a:r>
            <a:r>
              <a:rPr sz="1200" spc="80" dirty="0">
                <a:latin typeface="Arial"/>
                <a:cs typeface="Arial"/>
              </a:rPr>
              <a:t>inferiores.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barra superior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más 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cercana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0" dirty="0">
                <a:latin typeface="Arial"/>
                <a:cs typeface="Arial"/>
              </a:rPr>
              <a:t>la </a:t>
            </a:r>
            <a:r>
              <a:rPr sz="1200" spc="130" dirty="0">
                <a:latin typeface="Arial"/>
                <a:cs typeface="Arial"/>
              </a:rPr>
              <a:t>abertura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30" dirty="0">
                <a:latin typeface="Arial"/>
                <a:cs typeface="Arial"/>
              </a:rPr>
              <a:t>ranura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barra </a:t>
            </a:r>
            <a:r>
              <a:rPr sz="1200" spc="75" dirty="0">
                <a:latin typeface="Arial"/>
                <a:cs typeface="Arial"/>
              </a:rPr>
              <a:t>inferior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spc="135" dirty="0">
                <a:latin typeface="Arial"/>
                <a:cs typeface="Arial"/>
              </a:rPr>
              <a:t>está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parte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inferior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ranura.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7620" algn="just">
              <a:lnSpc>
                <a:spcPct val="95800"/>
              </a:lnSpc>
            </a:pPr>
            <a:r>
              <a:rPr sz="1200" spc="-5" dirty="0">
                <a:latin typeface="Arial"/>
                <a:cs typeface="Arial"/>
              </a:rPr>
              <a:t>Las </a:t>
            </a:r>
            <a:r>
              <a:rPr sz="1200" spc="120" dirty="0">
                <a:latin typeface="Arial"/>
                <a:cs typeface="Arial"/>
              </a:rPr>
              <a:t>barras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05" dirty="0">
                <a:latin typeface="Arial"/>
                <a:cs typeface="Arial"/>
              </a:rPr>
              <a:t>estator,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100" dirty="0">
                <a:latin typeface="Arial"/>
                <a:cs typeface="Arial"/>
              </a:rPr>
              <a:t>bobinas,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85" dirty="0">
                <a:latin typeface="Arial"/>
                <a:cs typeface="Arial"/>
              </a:rPr>
              <a:t>colocan </a:t>
            </a:r>
            <a:r>
              <a:rPr sz="1200" spc="100" dirty="0">
                <a:latin typeface="Arial"/>
                <a:cs typeface="Arial"/>
              </a:rPr>
              <a:t>mecánicamente </a:t>
            </a:r>
            <a:r>
              <a:rPr sz="1200" dirty="0">
                <a:latin typeface="Arial"/>
                <a:cs typeface="Arial"/>
              </a:rPr>
              <a:t>y se </a:t>
            </a:r>
            <a:r>
              <a:rPr sz="1200" spc="110" dirty="0">
                <a:latin typeface="Arial"/>
                <a:cs typeface="Arial"/>
              </a:rPr>
              <a:t>conectan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eléctricamente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05" dirty="0">
                <a:latin typeface="Arial"/>
                <a:cs typeface="Arial"/>
              </a:rPr>
              <a:t>dar </a:t>
            </a:r>
            <a:r>
              <a:rPr sz="1200" spc="160" dirty="0">
                <a:latin typeface="Arial"/>
                <a:cs typeface="Arial"/>
              </a:rPr>
              <a:t>como </a:t>
            </a:r>
            <a:r>
              <a:rPr sz="1200" spc="120" dirty="0">
                <a:latin typeface="Arial"/>
                <a:cs typeface="Arial"/>
              </a:rPr>
              <a:t>resultado </a:t>
            </a:r>
            <a:r>
              <a:rPr sz="1200" spc="145" dirty="0">
                <a:latin typeface="Arial"/>
                <a:cs typeface="Arial"/>
              </a:rPr>
              <a:t>un </a:t>
            </a:r>
            <a:r>
              <a:rPr sz="1200" spc="100" dirty="0">
                <a:latin typeface="Arial"/>
                <a:cs typeface="Arial"/>
              </a:rPr>
              <a:t>devanado </a:t>
            </a:r>
            <a:r>
              <a:rPr sz="1200" spc="70" dirty="0">
                <a:latin typeface="Arial"/>
                <a:cs typeface="Arial"/>
              </a:rPr>
              <a:t>trifásico,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70" dirty="0">
                <a:latin typeface="Arial"/>
                <a:cs typeface="Arial"/>
              </a:rPr>
              <a:t>estrella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triángulo.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43687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12668" y="851250"/>
            <a:ext cx="5492750" cy="4379595"/>
            <a:chOff x="1112668" y="851250"/>
            <a:chExt cx="5492750" cy="43795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2668" y="851250"/>
              <a:ext cx="5492601" cy="43792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66414" y="887095"/>
              <a:ext cx="1583055" cy="600710"/>
            </a:xfrm>
            <a:custGeom>
              <a:avLst/>
              <a:gdLst/>
              <a:ahLst/>
              <a:cxnLst/>
              <a:rect l="l" t="t" r="r" b="b"/>
              <a:pathLst>
                <a:path w="1583054" h="600710">
                  <a:moveTo>
                    <a:pt x="0" y="600709"/>
                  </a:moveTo>
                  <a:lnTo>
                    <a:pt x="1583055" y="600709"/>
                  </a:lnTo>
                  <a:lnTo>
                    <a:pt x="1583055" y="0"/>
                  </a:lnTo>
                  <a:lnTo>
                    <a:pt x="0" y="0"/>
                  </a:lnTo>
                  <a:lnTo>
                    <a:pt x="0" y="600709"/>
                  </a:lnTo>
                  <a:close/>
                </a:path>
              </a:pathLst>
            </a:custGeom>
            <a:ln w="2857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5596" y="5591047"/>
            <a:ext cx="6281420" cy="372745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ts val="1390"/>
              </a:lnSpc>
              <a:spcBef>
                <a:spcPts val="185"/>
              </a:spcBef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40" dirty="0">
                <a:latin typeface="Arial"/>
                <a:cs typeface="Arial"/>
              </a:rPr>
              <a:t>muestra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65" dirty="0">
                <a:latin typeface="Arial"/>
                <a:cs typeface="Arial"/>
              </a:rPr>
              <a:t>diapositiva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140" dirty="0">
                <a:latin typeface="Arial"/>
                <a:cs typeface="Arial"/>
              </a:rPr>
              <a:t>para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114" dirty="0">
                <a:latin typeface="Arial"/>
                <a:cs typeface="Arial"/>
              </a:rPr>
              <a:t>generador </a:t>
            </a:r>
            <a:r>
              <a:rPr sz="1200" spc="90" dirty="0">
                <a:latin typeface="Arial"/>
                <a:cs typeface="Arial"/>
              </a:rPr>
              <a:t>síncrono </a:t>
            </a:r>
            <a:r>
              <a:rPr sz="1200" spc="-1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dos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polos.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200" spc="-5" dirty="0">
                <a:latin typeface="Arial"/>
                <a:cs typeface="Arial"/>
              </a:rPr>
              <a:t>Las </a:t>
            </a:r>
            <a:r>
              <a:rPr sz="1200" spc="125" dirty="0">
                <a:latin typeface="Arial"/>
                <a:cs typeface="Arial"/>
              </a:rPr>
              <a:t>ranuras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bobinado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cortan </a:t>
            </a:r>
            <a:r>
              <a:rPr sz="1200" spc="10" dirty="0">
                <a:latin typeface="Arial"/>
                <a:cs typeface="Arial"/>
              </a:rPr>
              <a:t>en </a:t>
            </a:r>
            <a:r>
              <a:rPr sz="1200" spc="114" dirty="0">
                <a:latin typeface="Arial"/>
                <a:cs typeface="Arial"/>
              </a:rPr>
              <a:t>pares </a:t>
            </a:r>
            <a:r>
              <a:rPr sz="1200" spc="120" dirty="0">
                <a:latin typeface="Arial"/>
                <a:cs typeface="Arial"/>
              </a:rPr>
              <a:t>diametralmente </a:t>
            </a:r>
            <a:r>
              <a:rPr sz="1200" spc="125" dirty="0">
                <a:latin typeface="Arial"/>
                <a:cs typeface="Arial"/>
              </a:rPr>
              <a:t>opuestos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20" dirty="0">
                <a:latin typeface="Arial"/>
                <a:cs typeface="Arial"/>
              </a:rPr>
              <a:t>lo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largo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eje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longitudinal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cuerpo </a:t>
            </a:r>
            <a:r>
              <a:rPr sz="1200" spc="5" dirty="0">
                <a:latin typeface="Arial"/>
                <a:cs typeface="Arial"/>
              </a:rPr>
              <a:t>del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rotor. </a:t>
            </a:r>
            <a:r>
              <a:rPr sz="1200" spc="80" dirty="0">
                <a:latin typeface="Arial"/>
                <a:cs typeface="Arial"/>
              </a:rPr>
              <a:t>Las </a:t>
            </a:r>
            <a:r>
              <a:rPr sz="1200" spc="95" dirty="0">
                <a:latin typeface="Arial"/>
                <a:cs typeface="Arial"/>
              </a:rPr>
              <a:t>ranuras </a:t>
            </a:r>
            <a:r>
              <a:rPr sz="1200" spc="90" dirty="0">
                <a:latin typeface="Arial"/>
                <a:cs typeface="Arial"/>
              </a:rPr>
              <a:t>están </a:t>
            </a:r>
            <a:r>
              <a:rPr sz="1200" spc="95" dirty="0">
                <a:latin typeface="Arial"/>
                <a:cs typeface="Arial"/>
              </a:rPr>
              <a:t>igualmente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inclinadas </a:t>
            </a:r>
            <a:r>
              <a:rPr sz="1200" spc="95" dirty="0">
                <a:latin typeface="Arial"/>
                <a:cs typeface="Arial"/>
              </a:rPr>
              <a:t>sobre dos </a:t>
            </a:r>
            <a:r>
              <a:rPr sz="1200" spc="80" dirty="0">
                <a:latin typeface="Arial"/>
                <a:cs typeface="Arial"/>
              </a:rPr>
              <a:t>tercios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0" dirty="0">
                <a:latin typeface="Arial"/>
                <a:cs typeface="Arial"/>
              </a:rPr>
              <a:t>periferia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90" dirty="0">
                <a:latin typeface="Arial"/>
                <a:cs typeface="Arial"/>
              </a:rPr>
              <a:t>rotor, </a:t>
            </a:r>
            <a:r>
              <a:rPr sz="1200" spc="120" dirty="0">
                <a:latin typeface="Arial"/>
                <a:cs typeface="Arial"/>
              </a:rPr>
              <a:t>dejando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10" dirty="0">
                <a:latin typeface="Arial"/>
                <a:cs typeface="Arial"/>
              </a:rPr>
              <a:t>caras </a:t>
            </a:r>
            <a:r>
              <a:rPr sz="1200" dirty="0">
                <a:latin typeface="Arial"/>
                <a:cs typeface="Arial"/>
              </a:rPr>
              <a:t>de los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polos </a:t>
            </a:r>
            <a:r>
              <a:rPr sz="1200" spc="5" dirty="0">
                <a:latin typeface="Arial"/>
                <a:cs typeface="Arial"/>
              </a:rPr>
              <a:t>sin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ranuras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bobinado. </a:t>
            </a:r>
            <a:r>
              <a:rPr sz="1200" spc="-5" dirty="0">
                <a:latin typeface="Arial"/>
                <a:cs typeface="Arial"/>
              </a:rPr>
              <a:t>Esto</a:t>
            </a:r>
            <a:r>
              <a:rPr sz="1200" dirty="0">
                <a:latin typeface="Arial"/>
                <a:cs typeface="Arial"/>
              </a:rPr>
              <a:t> da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como </a:t>
            </a:r>
            <a:r>
              <a:rPr sz="1200" spc="90" dirty="0">
                <a:latin typeface="Arial"/>
                <a:cs typeface="Arial"/>
              </a:rPr>
              <a:t>resultado  </a:t>
            </a:r>
            <a:r>
              <a:rPr sz="1200" spc="110" dirty="0">
                <a:latin typeface="Arial"/>
                <a:cs typeface="Arial"/>
              </a:rPr>
              <a:t>una </a:t>
            </a:r>
            <a:r>
              <a:rPr sz="1200" spc="85" dirty="0">
                <a:latin typeface="Arial"/>
                <a:cs typeface="Arial"/>
              </a:rPr>
              <a:t>diferencia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rigidez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20" dirty="0">
                <a:latin typeface="Arial"/>
                <a:cs typeface="Arial"/>
              </a:rPr>
              <a:t>dos </a:t>
            </a:r>
            <a:r>
              <a:rPr sz="1200" spc="-5" dirty="0">
                <a:latin typeface="Arial"/>
                <a:cs typeface="Arial"/>
              </a:rPr>
              <a:t>ejes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perpendiculares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80" dirty="0">
                <a:latin typeface="Arial"/>
                <a:cs typeface="Arial"/>
              </a:rPr>
              <a:t>provoca </a:t>
            </a:r>
            <a:r>
              <a:rPr sz="1200" spc="70" dirty="0">
                <a:latin typeface="Arial"/>
                <a:cs typeface="Arial"/>
              </a:rPr>
              <a:t>vibraciones. </a:t>
            </a:r>
            <a:r>
              <a:rPr sz="1200" spc="110" dirty="0">
                <a:latin typeface="Arial"/>
                <a:cs typeface="Arial"/>
              </a:rPr>
              <a:t>Para </a:t>
            </a:r>
            <a:r>
              <a:rPr sz="1200" spc="90" dirty="0">
                <a:latin typeface="Arial"/>
                <a:cs typeface="Arial"/>
              </a:rPr>
              <a:t>evitar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ocurra este </a:t>
            </a:r>
            <a:r>
              <a:rPr sz="1200" spc="120" dirty="0">
                <a:latin typeface="Arial"/>
                <a:cs typeface="Arial"/>
              </a:rPr>
              <a:t>problema, </a:t>
            </a:r>
            <a:r>
              <a:rPr sz="1200" spc="80" dirty="0">
                <a:latin typeface="Arial"/>
                <a:cs typeface="Arial"/>
              </a:rPr>
              <a:t>se </a:t>
            </a:r>
            <a:r>
              <a:rPr sz="1200" spc="120" dirty="0">
                <a:latin typeface="Arial"/>
                <a:cs typeface="Arial"/>
              </a:rPr>
              <a:t>mecanizan </a:t>
            </a:r>
            <a:r>
              <a:rPr sz="1200" spc="100" dirty="0">
                <a:latin typeface="Arial"/>
                <a:cs typeface="Arial"/>
              </a:rPr>
              <a:t>cortes </a:t>
            </a:r>
            <a:r>
              <a:rPr sz="1200" spc="105" dirty="0">
                <a:latin typeface="Arial"/>
                <a:cs typeface="Arial"/>
              </a:rPr>
              <a:t>transversales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95" dirty="0">
                <a:latin typeface="Arial"/>
                <a:cs typeface="Arial"/>
              </a:rPr>
              <a:t>ranuras </a:t>
            </a:r>
            <a:r>
              <a:rPr sz="1200" spc="85" dirty="0">
                <a:latin typeface="Arial"/>
                <a:cs typeface="Arial"/>
              </a:rPr>
              <a:t>axiales </a:t>
            </a:r>
            <a:r>
              <a:rPr sz="1200" spc="90" dirty="0">
                <a:latin typeface="Arial"/>
                <a:cs typeface="Arial"/>
              </a:rPr>
              <a:t> adicionales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caras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polos. </a:t>
            </a:r>
            <a:r>
              <a:rPr sz="1200" dirty="0">
                <a:latin typeface="Arial"/>
                <a:cs typeface="Arial"/>
              </a:rPr>
              <a:t>Las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ranuras  </a:t>
            </a:r>
            <a:r>
              <a:rPr sz="1200" spc="85" dirty="0">
                <a:latin typeface="Arial"/>
                <a:cs typeface="Arial"/>
              </a:rPr>
              <a:t>axiales </a:t>
            </a:r>
            <a:r>
              <a:rPr sz="1200" spc="90" dirty="0">
                <a:latin typeface="Arial"/>
                <a:cs typeface="Arial"/>
              </a:rPr>
              <a:t>adicionales </a:t>
            </a:r>
            <a:r>
              <a:rPr sz="1200" spc="105" dirty="0">
                <a:latin typeface="Arial"/>
                <a:cs typeface="Arial"/>
              </a:rPr>
              <a:t>son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menos </a:t>
            </a:r>
            <a:r>
              <a:rPr sz="1200" spc="100" dirty="0">
                <a:latin typeface="Arial"/>
                <a:cs typeface="Arial"/>
              </a:rPr>
              <a:t>profundas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anchas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ranuras </a:t>
            </a:r>
            <a:r>
              <a:rPr sz="1200" spc="95" dirty="0">
                <a:latin typeface="Arial"/>
                <a:cs typeface="Arial"/>
              </a:rPr>
              <a:t>normales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bobinado.  </a:t>
            </a:r>
            <a:r>
              <a:rPr sz="1200" spc="95" dirty="0">
                <a:latin typeface="Arial"/>
                <a:cs typeface="Arial"/>
              </a:rPr>
              <a:t>Están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llenos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bloques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5" dirty="0">
                <a:latin typeface="Arial"/>
                <a:cs typeface="Arial"/>
              </a:rPr>
              <a:t>acero para </a:t>
            </a:r>
            <a:r>
              <a:rPr sz="1200" spc="114" dirty="0">
                <a:latin typeface="Arial"/>
                <a:cs typeface="Arial"/>
              </a:rPr>
              <a:t>restaurar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14" dirty="0">
                <a:latin typeface="Arial"/>
                <a:cs typeface="Arial"/>
              </a:rPr>
              <a:t>propiedades </a:t>
            </a:r>
            <a:r>
              <a:rPr sz="1200" spc="120" dirty="0">
                <a:latin typeface="Arial"/>
                <a:cs typeface="Arial"/>
              </a:rPr>
              <a:t>magnéticas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rotor.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6985" algn="just">
              <a:lnSpc>
                <a:spcPct val="95800"/>
              </a:lnSpc>
            </a:pP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spc="125" dirty="0">
                <a:latin typeface="Arial"/>
                <a:cs typeface="Arial"/>
              </a:rPr>
              <a:t>está </a:t>
            </a:r>
            <a:r>
              <a:rPr sz="1200" spc="145" dirty="0">
                <a:latin typeface="Arial"/>
                <a:cs typeface="Arial"/>
              </a:rPr>
              <a:t>hecho </a:t>
            </a:r>
            <a:r>
              <a:rPr sz="1200" spc="10" dirty="0">
                <a:latin typeface="Arial"/>
                <a:cs typeface="Arial"/>
              </a:rPr>
              <a:t>de  </a:t>
            </a:r>
            <a:r>
              <a:rPr sz="1200" spc="80" dirty="0">
                <a:latin typeface="Arial"/>
                <a:cs typeface="Arial"/>
              </a:rPr>
              <a:t>múltiples </a:t>
            </a:r>
            <a:r>
              <a:rPr sz="1200" spc="85" dirty="0">
                <a:latin typeface="Arial"/>
                <a:cs typeface="Arial"/>
              </a:rPr>
              <a:t>espiras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conductores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cobre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que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forman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conectado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en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serie.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Todas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espiras </a:t>
            </a:r>
            <a:r>
              <a:rPr sz="1200" spc="105" dirty="0">
                <a:latin typeface="Arial"/>
                <a:cs typeface="Arial"/>
              </a:rPr>
              <a:t> asociadas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130" dirty="0">
                <a:latin typeface="Arial"/>
                <a:cs typeface="Arial"/>
              </a:rPr>
              <a:t>par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0" dirty="0">
                <a:latin typeface="Arial"/>
                <a:cs typeface="Arial"/>
              </a:rPr>
              <a:t>ranuras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20" dirty="0">
                <a:latin typeface="Arial"/>
                <a:cs typeface="Arial"/>
              </a:rPr>
              <a:t>consideran </a:t>
            </a:r>
            <a:r>
              <a:rPr sz="1200" spc="110" dirty="0">
                <a:latin typeface="Arial"/>
                <a:cs typeface="Arial"/>
              </a:rPr>
              <a:t>parte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misma </a:t>
            </a:r>
            <a:r>
              <a:rPr sz="1200" spc="75" dirty="0">
                <a:latin typeface="Arial"/>
                <a:cs typeface="Arial"/>
              </a:rPr>
              <a:t>bobina. </a:t>
            </a:r>
            <a:r>
              <a:rPr sz="1200" spc="-10" dirty="0">
                <a:latin typeface="Arial"/>
                <a:cs typeface="Arial"/>
              </a:rPr>
              <a:t>Las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bobinas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enrollan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concéntricamente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las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ranuras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posiciones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correspondientes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lados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opuestos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polo.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200" spc="110" dirty="0">
                <a:latin typeface="Arial"/>
                <a:cs typeface="Arial"/>
              </a:rPr>
              <a:t>Cuando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espiras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cobre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salen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una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ranura,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pasan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47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una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curva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90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80150" cy="108648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8255" algn="just">
              <a:lnSpc>
                <a:spcPts val="1390"/>
              </a:lnSpc>
              <a:spcBef>
                <a:spcPts val="185"/>
              </a:spcBef>
            </a:pPr>
            <a:r>
              <a:rPr sz="1200" spc="114" dirty="0">
                <a:latin typeface="Arial"/>
                <a:cs typeface="Arial"/>
              </a:rPr>
              <a:t>grados,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20" dirty="0">
                <a:latin typeface="Arial"/>
                <a:cs typeface="Arial"/>
              </a:rPr>
              <a:t>forman </a:t>
            </a:r>
            <a:r>
              <a:rPr sz="1200" spc="105" dirty="0">
                <a:latin typeface="Arial"/>
                <a:cs typeface="Arial"/>
              </a:rPr>
              <a:t>alrededor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90" dirty="0">
                <a:latin typeface="Arial"/>
                <a:cs typeface="Arial"/>
              </a:rPr>
              <a:t>rotor, </a:t>
            </a:r>
            <a:r>
              <a:rPr sz="1200" spc="145" dirty="0">
                <a:latin typeface="Arial"/>
                <a:cs typeface="Arial"/>
              </a:rPr>
              <a:t>pasan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otra </a:t>
            </a:r>
            <a:r>
              <a:rPr sz="1200" spc="105" dirty="0">
                <a:latin typeface="Arial"/>
                <a:cs typeface="Arial"/>
              </a:rPr>
              <a:t>curva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90 </a:t>
            </a:r>
            <a:r>
              <a:rPr sz="1200" spc="130" dirty="0">
                <a:latin typeface="Arial"/>
                <a:cs typeface="Arial"/>
              </a:rPr>
              <a:t>grados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luego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ingresan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ranura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apropiada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ubicada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lado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opuesto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polo.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90" dirty="0">
                <a:latin typeface="Arial"/>
                <a:cs typeface="Arial"/>
              </a:rPr>
              <a:t>Esta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región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denomina</a:t>
            </a:r>
            <a:r>
              <a:rPr sz="1200" spc="130" dirty="0">
                <a:latin typeface="Arial"/>
                <a:cs typeface="Arial"/>
              </a:rPr>
              <a:t> devanado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final.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Para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soportar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región 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final </a:t>
            </a:r>
            <a:r>
              <a:rPr sz="1200" spc="100" dirty="0">
                <a:latin typeface="Arial"/>
                <a:cs typeface="Arial"/>
              </a:rPr>
              <a:t>contra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0" dirty="0">
                <a:latin typeface="Arial"/>
                <a:cs typeface="Arial"/>
              </a:rPr>
              <a:t>fuerzas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rotación, </a:t>
            </a:r>
            <a:r>
              <a:rPr sz="1200" spc="155" dirty="0">
                <a:latin typeface="Arial"/>
                <a:cs typeface="Arial"/>
              </a:rPr>
              <a:t>se </a:t>
            </a:r>
            <a:r>
              <a:rPr sz="1200" spc="80" dirty="0">
                <a:latin typeface="Arial"/>
                <a:cs typeface="Arial"/>
              </a:rPr>
              <a:t>instala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5" dirty="0">
                <a:latin typeface="Arial"/>
                <a:cs typeface="Arial"/>
              </a:rPr>
              <a:t>anillo 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retención.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Los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anillos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retención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suelen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estar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hechos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acero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inoxidable.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82040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81858" y="890269"/>
            <a:ext cx="5965825" cy="4724400"/>
            <a:chOff x="881858" y="890269"/>
            <a:chExt cx="5965825" cy="4724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1858" y="1110258"/>
              <a:ext cx="5965496" cy="45044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66875" y="890269"/>
              <a:ext cx="4429125" cy="676275"/>
            </a:xfrm>
            <a:custGeom>
              <a:avLst/>
              <a:gdLst/>
              <a:ahLst/>
              <a:cxnLst/>
              <a:rect l="l" t="t" r="r" b="b"/>
              <a:pathLst>
                <a:path w="4429125" h="676275">
                  <a:moveTo>
                    <a:pt x="4429125" y="0"/>
                  </a:moveTo>
                  <a:lnTo>
                    <a:pt x="0" y="0"/>
                  </a:lnTo>
                  <a:lnTo>
                    <a:pt x="0" y="676275"/>
                  </a:lnTo>
                  <a:lnTo>
                    <a:pt x="4429125" y="676275"/>
                  </a:lnTo>
                  <a:lnTo>
                    <a:pt x="4429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39164" y="5950965"/>
            <a:ext cx="5372735" cy="42799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200" spc="-5" dirty="0">
                <a:latin typeface="Arial"/>
                <a:cs typeface="Arial"/>
              </a:rPr>
              <a:t>Los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rotores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máquinas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síncronas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pueden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dividir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dos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grupos:</a:t>
            </a:r>
            <a:endParaRPr sz="12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45"/>
              </a:spcBef>
              <a:tabLst>
                <a:tab pos="469900" algn="l"/>
              </a:tabLst>
            </a:pPr>
            <a:r>
              <a:rPr sz="1200" spc="35" dirty="0">
                <a:latin typeface="Times New Roman"/>
                <a:cs typeface="Times New Roman"/>
              </a:rPr>
              <a:t>-	</a:t>
            </a:r>
            <a:r>
              <a:rPr sz="1200" spc="55" dirty="0">
                <a:latin typeface="Arial"/>
                <a:cs typeface="Arial"/>
              </a:rPr>
              <a:t>rotores</a:t>
            </a:r>
            <a:r>
              <a:rPr sz="1200" spc="27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cilíndricos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rotores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polos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salientes.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8094" y="6566661"/>
            <a:ext cx="5052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665" algn="l"/>
                <a:tab pos="1320165" algn="l"/>
                <a:tab pos="2497455" algn="l"/>
                <a:tab pos="3567429" algn="l"/>
                <a:tab pos="3869054" algn="l"/>
                <a:tab pos="4792980" algn="l"/>
              </a:tabLst>
            </a:pPr>
            <a:r>
              <a:rPr sz="1200" dirty="0">
                <a:latin typeface="Times New Roman"/>
                <a:cs typeface="Times New Roman"/>
              </a:rPr>
              <a:t>-	</a:t>
            </a:r>
            <a:r>
              <a:rPr sz="1200" spc="75" dirty="0">
                <a:latin typeface="Arial"/>
                <a:cs typeface="Arial"/>
              </a:rPr>
              <a:t>L</a:t>
            </a:r>
            <a:r>
              <a:rPr sz="1200" spc="95" dirty="0">
                <a:latin typeface="Arial"/>
                <a:cs typeface="Arial"/>
              </a:rPr>
              <a:t>o</a:t>
            </a:r>
            <a:r>
              <a:rPr sz="1200" spc="80" dirty="0">
                <a:latin typeface="Arial"/>
                <a:cs typeface="Arial"/>
              </a:rPr>
              <a:t>s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r</a:t>
            </a:r>
            <a:r>
              <a:rPr sz="1200" spc="70" dirty="0">
                <a:latin typeface="Arial"/>
                <a:cs typeface="Arial"/>
              </a:rPr>
              <a:t>o</a:t>
            </a:r>
            <a:r>
              <a:rPr sz="1200" spc="45" dirty="0">
                <a:latin typeface="Arial"/>
                <a:cs typeface="Arial"/>
              </a:rPr>
              <a:t>t</a:t>
            </a:r>
            <a:r>
              <a:rPr sz="1200" spc="70" dirty="0">
                <a:latin typeface="Arial"/>
                <a:cs typeface="Arial"/>
              </a:rPr>
              <a:t>o</a:t>
            </a:r>
            <a:r>
              <a:rPr sz="1200" spc="50" dirty="0">
                <a:latin typeface="Arial"/>
                <a:cs typeface="Arial"/>
              </a:rPr>
              <a:t>r</a:t>
            </a:r>
            <a:r>
              <a:rPr sz="1200" spc="70" dirty="0">
                <a:latin typeface="Arial"/>
                <a:cs typeface="Arial"/>
              </a:rPr>
              <a:t>e</a:t>
            </a:r>
            <a:r>
              <a:rPr sz="1200" spc="50" dirty="0">
                <a:latin typeface="Arial"/>
                <a:cs typeface="Arial"/>
              </a:rPr>
              <a:t>s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45" dirty="0">
                <a:latin typeface="Arial"/>
                <a:cs typeface="Arial"/>
              </a:rPr>
              <a:t>cilí</a:t>
            </a:r>
            <a:r>
              <a:rPr sz="1200" spc="70" dirty="0">
                <a:latin typeface="Arial"/>
                <a:cs typeface="Arial"/>
              </a:rPr>
              <a:t>nd</a:t>
            </a:r>
            <a:r>
              <a:rPr sz="1200" spc="50" dirty="0">
                <a:latin typeface="Arial"/>
                <a:cs typeface="Arial"/>
              </a:rPr>
              <a:t>ric</a:t>
            </a:r>
            <a:r>
              <a:rPr sz="1200" spc="70" dirty="0">
                <a:latin typeface="Arial"/>
                <a:cs typeface="Arial"/>
              </a:rPr>
              <a:t>o</a:t>
            </a:r>
            <a:r>
              <a:rPr sz="1200" spc="50" dirty="0">
                <a:latin typeface="Arial"/>
                <a:cs typeface="Arial"/>
              </a:rPr>
              <a:t>s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	</a:t>
            </a:r>
            <a:r>
              <a:rPr sz="1200" spc="145" dirty="0">
                <a:latin typeface="Arial"/>
                <a:cs typeface="Arial"/>
              </a:rPr>
              <a:t>e</a:t>
            </a:r>
            <a:r>
              <a:rPr sz="1200" spc="140" dirty="0">
                <a:latin typeface="Arial"/>
                <a:cs typeface="Arial"/>
              </a:rPr>
              <a:t>nc</a:t>
            </a:r>
            <a:r>
              <a:rPr sz="1200" spc="145" dirty="0">
                <a:latin typeface="Arial"/>
                <a:cs typeface="Arial"/>
              </a:rPr>
              <a:t>u</a:t>
            </a:r>
            <a:r>
              <a:rPr sz="1200" spc="165" dirty="0">
                <a:latin typeface="Arial"/>
                <a:cs typeface="Arial"/>
              </a:rPr>
              <a:t>e</a:t>
            </a:r>
            <a:r>
              <a:rPr sz="1200" spc="105" dirty="0">
                <a:latin typeface="Arial"/>
                <a:cs typeface="Arial"/>
              </a:rPr>
              <a:t>nt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65" dirty="0">
                <a:latin typeface="Arial"/>
                <a:cs typeface="Arial"/>
              </a:rPr>
              <a:t>a</a:t>
            </a:r>
            <a:r>
              <a:rPr sz="1200" spc="150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	en	</a:t>
            </a:r>
            <a:r>
              <a:rPr sz="1200" spc="170" dirty="0">
                <a:latin typeface="Arial"/>
                <a:cs typeface="Arial"/>
              </a:rPr>
              <a:t>m</a:t>
            </a:r>
            <a:r>
              <a:rPr sz="1200" spc="145" dirty="0">
                <a:latin typeface="Arial"/>
                <a:cs typeface="Arial"/>
              </a:rPr>
              <a:t>á</a:t>
            </a:r>
            <a:r>
              <a:rPr sz="1200" spc="114" dirty="0">
                <a:latin typeface="Arial"/>
                <a:cs typeface="Arial"/>
              </a:rPr>
              <a:t>q</a:t>
            </a:r>
            <a:r>
              <a:rPr sz="1200" spc="145" dirty="0">
                <a:latin typeface="Arial"/>
                <a:cs typeface="Arial"/>
              </a:rPr>
              <a:t>u</a:t>
            </a:r>
            <a:r>
              <a:rPr sz="1200" spc="60" dirty="0">
                <a:latin typeface="Arial"/>
                <a:cs typeface="Arial"/>
              </a:rPr>
              <a:t>i</a:t>
            </a:r>
            <a:r>
              <a:rPr sz="1200" spc="114" dirty="0">
                <a:latin typeface="Arial"/>
                <a:cs typeface="Arial"/>
              </a:rPr>
              <a:t>n</a:t>
            </a:r>
            <a:r>
              <a:rPr sz="1200" spc="145" dirty="0">
                <a:latin typeface="Arial"/>
                <a:cs typeface="Arial"/>
              </a:rPr>
              <a:t>a</a:t>
            </a:r>
            <a:r>
              <a:rPr sz="1200" spc="105" dirty="0">
                <a:latin typeface="Arial"/>
                <a:cs typeface="Arial"/>
              </a:rPr>
              <a:t>s</a:t>
            </a:r>
            <a:r>
              <a:rPr sz="1200" dirty="0">
                <a:latin typeface="Arial"/>
                <a:cs typeface="Arial"/>
              </a:rPr>
              <a:t>	con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3768" y="6566661"/>
            <a:ext cx="385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latin typeface="Arial"/>
                <a:cs typeface="Arial"/>
              </a:rPr>
              <a:t>a</a:t>
            </a:r>
            <a:r>
              <a:rPr sz="1200" spc="40" dirty="0">
                <a:latin typeface="Arial"/>
                <a:cs typeface="Arial"/>
              </a:rPr>
              <a:t>lt</a:t>
            </a:r>
            <a:r>
              <a:rPr sz="1200" spc="70" dirty="0">
                <a:latin typeface="Arial"/>
                <a:cs typeface="Arial"/>
              </a:rPr>
              <a:t>a</a:t>
            </a:r>
            <a:r>
              <a:rPr sz="1200" spc="50" dirty="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96694" y="6740397"/>
            <a:ext cx="5426710" cy="9099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60"/>
              </a:spcBef>
            </a:pPr>
            <a:r>
              <a:rPr sz="1200" spc="65" dirty="0">
                <a:latin typeface="Arial"/>
                <a:cs typeface="Arial"/>
              </a:rPr>
              <a:t>velocidades </a:t>
            </a:r>
            <a:r>
              <a:rPr sz="1200" spc="70" dirty="0">
                <a:latin typeface="Arial"/>
                <a:cs typeface="Arial"/>
              </a:rPr>
              <a:t>nominales </a:t>
            </a:r>
            <a:r>
              <a:rPr sz="1200" spc="75" dirty="0">
                <a:latin typeface="Arial"/>
                <a:cs typeface="Arial"/>
              </a:rPr>
              <a:t>(1800–3600 rpm </a:t>
            </a:r>
            <a:r>
              <a:rPr sz="1200" spc="6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60 </a:t>
            </a:r>
            <a:r>
              <a:rPr sz="1200" dirty="0">
                <a:latin typeface="Arial"/>
                <a:cs typeface="Arial"/>
              </a:rPr>
              <a:t>Hz), </a:t>
            </a:r>
            <a:r>
              <a:rPr sz="1200" spc="105" dirty="0">
                <a:latin typeface="Arial"/>
                <a:cs typeface="Arial"/>
              </a:rPr>
              <a:t>mientras </a:t>
            </a:r>
            <a:r>
              <a:rPr sz="1200" spc="120" dirty="0">
                <a:latin typeface="Arial"/>
                <a:cs typeface="Arial"/>
              </a:rPr>
              <a:t>que </a:t>
            </a:r>
            <a:r>
              <a:rPr sz="1200" spc="95" dirty="0">
                <a:latin typeface="Arial"/>
                <a:cs typeface="Arial"/>
              </a:rPr>
              <a:t>los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rotores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polos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salientes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son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comunes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máquinas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velocidades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más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bajas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(1200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rpm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60" dirty="0">
                <a:latin typeface="Arial"/>
                <a:cs typeface="Arial"/>
              </a:rPr>
              <a:t>menos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60</a:t>
            </a:r>
            <a:r>
              <a:rPr sz="1200" dirty="0">
                <a:latin typeface="Arial"/>
                <a:cs typeface="Arial"/>
              </a:rPr>
              <a:t> Hz).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Algunas 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aplicaciones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específicas</a:t>
            </a:r>
            <a:r>
              <a:rPr sz="1200" spc="90" dirty="0">
                <a:latin typeface="Arial"/>
                <a:cs typeface="Arial"/>
              </a:rPr>
              <a:t> requieren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que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rotores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polos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salientes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operen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1800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rpm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(máquina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cuatro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polos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60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Hz).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40635" y="811530"/>
            <a:ext cx="2693035" cy="60071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835"/>
              </a:spcBef>
            </a:pPr>
            <a:r>
              <a:rPr spc="-5" dirty="0"/>
              <a:t>DISEÑO DEL</a:t>
            </a:r>
            <a:r>
              <a:rPr spc="-45" dirty="0"/>
              <a:t> </a:t>
            </a:r>
            <a:r>
              <a:rPr dirty="0"/>
              <a:t>ROTOR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62280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5000" y="600709"/>
            <a:ext cx="6400800" cy="3840479"/>
            <a:chOff x="635000" y="600709"/>
            <a:chExt cx="6400800" cy="38404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3105" y="1073579"/>
              <a:ext cx="5453256" cy="336720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35000" y="600709"/>
              <a:ext cx="6400800" cy="1255395"/>
            </a:xfrm>
            <a:custGeom>
              <a:avLst/>
              <a:gdLst/>
              <a:ahLst/>
              <a:cxnLst/>
              <a:rect l="l" t="t" r="r" b="b"/>
              <a:pathLst>
                <a:path w="6400800" h="1255395">
                  <a:moveTo>
                    <a:pt x="6400800" y="0"/>
                  </a:moveTo>
                  <a:lnTo>
                    <a:pt x="0" y="0"/>
                  </a:lnTo>
                  <a:lnTo>
                    <a:pt x="0" y="1255395"/>
                  </a:lnTo>
                  <a:lnTo>
                    <a:pt x="6400800" y="1255395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5596" y="4771135"/>
            <a:ext cx="6266180" cy="37299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32384" algn="just">
              <a:lnSpc>
                <a:spcPct val="957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70" dirty="0">
                <a:latin typeface="Arial"/>
                <a:cs typeface="Arial"/>
              </a:rPr>
              <a:t>anillos </a:t>
            </a:r>
            <a:r>
              <a:rPr sz="1200" spc="80" dirty="0">
                <a:latin typeface="Arial"/>
                <a:cs typeface="Arial"/>
              </a:rPr>
              <a:t>deslizantes </a:t>
            </a:r>
            <a:r>
              <a:rPr sz="1200" spc="100" dirty="0">
                <a:latin typeface="Arial"/>
                <a:cs typeface="Arial"/>
              </a:rPr>
              <a:t>son </a:t>
            </a:r>
            <a:r>
              <a:rPr sz="1200" spc="70" dirty="0">
                <a:latin typeface="Arial"/>
                <a:cs typeface="Arial"/>
              </a:rPr>
              <a:t>anillos </a:t>
            </a:r>
            <a:r>
              <a:rPr sz="1200" spc="85" dirty="0">
                <a:latin typeface="Arial"/>
                <a:cs typeface="Arial"/>
              </a:rPr>
              <a:t>metálicos aislados </a:t>
            </a:r>
            <a:r>
              <a:rPr sz="1200" spc="100" dirty="0">
                <a:latin typeface="Arial"/>
                <a:cs typeface="Arial"/>
              </a:rPr>
              <a:t>montados uno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85" dirty="0">
                <a:latin typeface="Arial"/>
                <a:cs typeface="Arial"/>
              </a:rPr>
              <a:t>lado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otro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-10" dirty="0">
                <a:latin typeface="Arial"/>
                <a:cs typeface="Arial"/>
              </a:rPr>
              <a:t>eje del </a:t>
            </a:r>
            <a:r>
              <a:rPr sz="1200" spc="120" dirty="0">
                <a:latin typeface="Arial"/>
                <a:cs typeface="Arial"/>
              </a:rPr>
              <a:t>generador. </a:t>
            </a:r>
            <a:r>
              <a:rPr sz="1200" spc="-5" dirty="0">
                <a:latin typeface="Arial"/>
                <a:cs typeface="Arial"/>
              </a:rPr>
              <a:t>Un </a:t>
            </a:r>
            <a:r>
              <a:rPr sz="1200" dirty="0">
                <a:latin typeface="Arial"/>
                <a:cs typeface="Arial"/>
              </a:rPr>
              <a:t>anillo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se </a:t>
            </a:r>
            <a:r>
              <a:rPr sz="1200" spc="105" dirty="0">
                <a:latin typeface="Arial"/>
                <a:cs typeface="Arial"/>
              </a:rPr>
              <a:t>designa </a:t>
            </a:r>
            <a:r>
              <a:rPr sz="1200" spc="125" dirty="0">
                <a:latin typeface="Arial"/>
                <a:cs typeface="Arial"/>
              </a:rPr>
              <a:t>como </a:t>
            </a:r>
            <a:r>
              <a:rPr sz="1200" spc="5" dirty="0">
                <a:latin typeface="Arial"/>
                <a:cs typeface="Arial"/>
              </a:rPr>
              <a:t>anillo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positivo </a:t>
            </a:r>
            <a:r>
              <a:rPr sz="1200" dirty="0">
                <a:latin typeface="Arial"/>
                <a:cs typeface="Arial"/>
              </a:rPr>
              <a:t>y el </a:t>
            </a:r>
            <a:r>
              <a:rPr sz="1200" spc="90" dirty="0">
                <a:latin typeface="Arial"/>
                <a:cs typeface="Arial"/>
              </a:rPr>
              <a:t>otro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como </a:t>
            </a:r>
            <a:r>
              <a:rPr sz="1200" spc="95" dirty="0">
                <a:latin typeface="Arial"/>
                <a:cs typeface="Arial"/>
              </a:rPr>
              <a:t>negativo.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corriente </a:t>
            </a:r>
            <a:r>
              <a:rPr sz="1200" spc="110" dirty="0">
                <a:latin typeface="Arial"/>
                <a:cs typeface="Arial"/>
              </a:rPr>
              <a:t>continua </a:t>
            </a:r>
            <a:r>
              <a:rPr sz="1200" spc="120" dirty="0">
                <a:latin typeface="Arial"/>
                <a:cs typeface="Arial"/>
              </a:rPr>
              <a:t>generada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excitación 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debe </a:t>
            </a:r>
            <a:r>
              <a:rPr sz="1200" spc="110" dirty="0">
                <a:latin typeface="Arial"/>
                <a:cs typeface="Arial"/>
              </a:rPr>
              <a:t>transferirse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anillos </a:t>
            </a:r>
            <a:r>
              <a:rPr sz="1200" spc="75" dirty="0">
                <a:latin typeface="Arial"/>
                <a:cs typeface="Arial"/>
              </a:rPr>
              <a:t>colectores, </a:t>
            </a:r>
            <a:r>
              <a:rPr sz="1200" spc="90" dirty="0">
                <a:latin typeface="Arial"/>
                <a:cs typeface="Arial"/>
              </a:rPr>
              <a:t>que </a:t>
            </a:r>
            <a:r>
              <a:rPr sz="1200" spc="75" dirty="0">
                <a:latin typeface="Arial"/>
                <a:cs typeface="Arial"/>
              </a:rPr>
              <a:t>giran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80" dirty="0">
                <a:latin typeface="Arial"/>
                <a:cs typeface="Arial"/>
              </a:rPr>
              <a:t>gran velocidad. </a:t>
            </a:r>
            <a:r>
              <a:rPr sz="1200" dirty="0">
                <a:latin typeface="Arial"/>
                <a:cs typeface="Arial"/>
              </a:rPr>
              <a:t>Esta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transferencia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logra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mediante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escobillas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cargadas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de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carbón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que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deslizan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sobre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superficie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anillos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medida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que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gira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el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rotor.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Arial"/>
              <a:cs typeface="Arial"/>
            </a:endParaRPr>
          </a:p>
          <a:p>
            <a:pPr marL="12700" marR="27940" algn="just">
              <a:lnSpc>
                <a:spcPct val="9600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fuente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CC </a:t>
            </a:r>
            <a:r>
              <a:rPr sz="1200" spc="150" dirty="0">
                <a:latin typeface="Arial"/>
                <a:cs typeface="Arial"/>
              </a:rPr>
              <a:t>puede </a:t>
            </a:r>
            <a:r>
              <a:rPr sz="1200" dirty="0">
                <a:latin typeface="Arial"/>
                <a:cs typeface="Arial"/>
              </a:rPr>
              <a:t>ser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una </a:t>
            </a:r>
            <a:r>
              <a:rPr sz="1200" spc="75" dirty="0">
                <a:latin typeface="Arial"/>
                <a:cs typeface="Arial"/>
              </a:rPr>
              <a:t>excitatriz </a:t>
            </a:r>
            <a:r>
              <a:rPr sz="1200" spc="80" dirty="0">
                <a:latin typeface="Arial"/>
                <a:cs typeface="Arial"/>
              </a:rPr>
              <a:t>estática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70" dirty="0">
                <a:latin typeface="Arial"/>
                <a:cs typeface="Arial"/>
              </a:rPr>
              <a:t>giratoria. </a:t>
            </a:r>
            <a:r>
              <a:rPr sz="1200" spc="-5" dirty="0">
                <a:latin typeface="Arial"/>
                <a:cs typeface="Arial"/>
              </a:rPr>
              <a:t>Las </a:t>
            </a:r>
            <a:r>
              <a:rPr sz="1200" spc="95" dirty="0">
                <a:latin typeface="Arial"/>
                <a:cs typeface="Arial"/>
              </a:rPr>
              <a:t>excitatrices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estáticas </a:t>
            </a:r>
            <a:r>
              <a:rPr sz="1200" spc="110" dirty="0">
                <a:latin typeface="Arial"/>
                <a:cs typeface="Arial"/>
              </a:rPr>
              <a:t>requieren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conecte </a:t>
            </a:r>
            <a:r>
              <a:rPr sz="1200" spc="155" dirty="0">
                <a:latin typeface="Arial"/>
                <a:cs typeface="Arial"/>
              </a:rPr>
              <a:t>una </a:t>
            </a:r>
            <a:r>
              <a:rPr sz="1200" spc="110" dirty="0">
                <a:latin typeface="Arial"/>
                <a:cs typeface="Arial"/>
              </a:rPr>
              <a:t>fuente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-80" dirty="0">
                <a:latin typeface="Arial"/>
                <a:cs typeface="Arial"/>
              </a:rPr>
              <a:t>CA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80" dirty="0">
                <a:latin typeface="Arial"/>
                <a:cs typeface="Arial"/>
              </a:rPr>
              <a:t>lado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alta   </a:t>
            </a:r>
            <a:r>
              <a:rPr sz="1200" spc="70" dirty="0">
                <a:latin typeface="Arial"/>
                <a:cs typeface="Arial"/>
              </a:rPr>
              <a:t>tensión 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transformador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excitación. </a:t>
            </a:r>
            <a:r>
              <a:rPr sz="1200" spc="90" dirty="0">
                <a:latin typeface="Arial"/>
                <a:cs typeface="Arial"/>
              </a:rPr>
              <a:t>Normalmente,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4" dirty="0">
                <a:latin typeface="Arial"/>
                <a:cs typeface="Arial"/>
              </a:rPr>
              <a:t>transformador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excitación 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está </a:t>
            </a:r>
            <a:r>
              <a:rPr sz="1200" spc="125" dirty="0">
                <a:latin typeface="Arial"/>
                <a:cs typeface="Arial"/>
              </a:rPr>
              <a:t>conectado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0" dirty="0">
                <a:latin typeface="Arial"/>
                <a:cs typeface="Arial"/>
              </a:rPr>
              <a:t>terminales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o un </a:t>
            </a:r>
            <a:r>
              <a:rPr sz="1200" spc="90" dirty="0">
                <a:latin typeface="Arial"/>
                <a:cs typeface="Arial"/>
              </a:rPr>
              <a:t>bus </a:t>
            </a:r>
            <a:r>
              <a:rPr sz="1200" spc="60" dirty="0">
                <a:latin typeface="Arial"/>
                <a:cs typeface="Arial"/>
              </a:rPr>
              <a:t>auxiliar. </a:t>
            </a:r>
            <a:r>
              <a:rPr sz="1200" spc="-1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baja </a:t>
            </a:r>
            <a:r>
              <a:rPr sz="1200" spc="90" dirty="0">
                <a:latin typeface="Arial"/>
                <a:cs typeface="Arial"/>
              </a:rPr>
              <a:t>tensión </a:t>
            </a:r>
            <a:r>
              <a:rPr sz="1200" spc="75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transformador </a:t>
            </a:r>
            <a:r>
              <a:rPr sz="1200" spc="110" dirty="0">
                <a:latin typeface="Arial"/>
                <a:cs typeface="Arial"/>
              </a:rPr>
              <a:t>está </a:t>
            </a:r>
            <a:r>
              <a:rPr sz="1200" spc="125" dirty="0">
                <a:latin typeface="Arial"/>
                <a:cs typeface="Arial"/>
              </a:rPr>
              <a:t>conectado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puente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rectificador </a:t>
            </a:r>
            <a:r>
              <a:rPr sz="1200" spc="90" dirty="0">
                <a:latin typeface="Arial"/>
                <a:cs typeface="Arial"/>
              </a:rPr>
              <a:t>controlado </a:t>
            </a:r>
            <a:r>
              <a:rPr sz="1200" spc="100" dirty="0">
                <a:latin typeface="Arial"/>
                <a:cs typeface="Arial"/>
              </a:rPr>
              <a:t>para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conversión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80" dirty="0">
                <a:latin typeface="Arial"/>
                <a:cs typeface="Arial"/>
              </a:rPr>
              <a:t>CA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CC. El </a:t>
            </a:r>
            <a:r>
              <a:rPr sz="1200" spc="75" dirty="0">
                <a:latin typeface="Arial"/>
                <a:cs typeface="Arial"/>
              </a:rPr>
              <a:t>control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tensión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excitación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85" dirty="0">
                <a:latin typeface="Arial"/>
                <a:cs typeface="Arial"/>
              </a:rPr>
              <a:t>realiza </a:t>
            </a:r>
            <a:r>
              <a:rPr sz="1200" spc="100" dirty="0">
                <a:latin typeface="Arial"/>
                <a:cs typeface="Arial"/>
              </a:rPr>
              <a:t>mediante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regulador </a:t>
            </a:r>
            <a:r>
              <a:rPr sz="1200" spc="110" dirty="0">
                <a:latin typeface="Arial"/>
                <a:cs typeface="Arial"/>
              </a:rPr>
              <a:t>automático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tensión </a:t>
            </a:r>
            <a:r>
              <a:rPr sz="1200" spc="-75" dirty="0">
                <a:latin typeface="Arial"/>
                <a:cs typeface="Arial"/>
              </a:rPr>
              <a:t>(AVR), </a:t>
            </a:r>
            <a:r>
              <a:rPr sz="1200" spc="140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controlador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PI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lazo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cerrado.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65" dirty="0">
                <a:latin typeface="Arial"/>
                <a:cs typeface="Arial"/>
              </a:rPr>
              <a:t>Ejemplos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excitatrices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rotativas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son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siguientes: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CC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accionados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el </a:t>
            </a:r>
            <a:r>
              <a:rPr sz="1200" spc="-10" dirty="0">
                <a:latin typeface="Arial"/>
                <a:cs typeface="Arial"/>
              </a:rPr>
              <a:t>eje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generador, </a:t>
            </a:r>
            <a:r>
              <a:rPr sz="1200" spc="100" dirty="0">
                <a:latin typeface="Arial"/>
                <a:cs typeface="Arial"/>
              </a:rPr>
              <a:t>excitatrices </a:t>
            </a:r>
            <a:r>
              <a:rPr sz="1200" spc="155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alternador-rectificador </a:t>
            </a:r>
            <a:r>
              <a:rPr sz="1200" spc="5" dirty="0">
                <a:latin typeface="Arial"/>
                <a:cs typeface="Arial"/>
              </a:rPr>
              <a:t>con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rectificadores </a:t>
            </a:r>
            <a:r>
              <a:rPr sz="1200" spc="90" dirty="0">
                <a:latin typeface="Arial"/>
                <a:cs typeface="Arial"/>
              </a:rPr>
              <a:t>estacionarios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controlados,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0" dirty="0">
                <a:latin typeface="Arial"/>
                <a:cs typeface="Arial"/>
              </a:rPr>
              <a:t>otros. </a:t>
            </a:r>
            <a:r>
              <a:rPr sz="1200" spc="125" dirty="0">
                <a:latin typeface="Arial"/>
                <a:cs typeface="Arial"/>
              </a:rPr>
              <a:t>Para </a:t>
            </a:r>
            <a:r>
              <a:rPr sz="1200" spc="120" dirty="0">
                <a:latin typeface="Arial"/>
                <a:cs typeface="Arial"/>
              </a:rPr>
              <a:t>obtener </a:t>
            </a:r>
            <a:r>
              <a:rPr sz="1200" spc="135" dirty="0">
                <a:latin typeface="Arial"/>
                <a:cs typeface="Arial"/>
              </a:rPr>
              <a:t>una </a:t>
            </a:r>
            <a:r>
              <a:rPr sz="1200" spc="5" dirty="0">
                <a:latin typeface="Arial"/>
                <a:cs typeface="Arial"/>
              </a:rPr>
              <a:t>lista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completa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los </a:t>
            </a:r>
            <a:r>
              <a:rPr sz="1200" spc="100" dirty="0">
                <a:latin typeface="Arial"/>
                <a:cs typeface="Arial"/>
              </a:rPr>
              <a:t>diferentes </a:t>
            </a:r>
            <a:r>
              <a:rPr sz="1200" spc="95" dirty="0">
                <a:latin typeface="Arial"/>
                <a:cs typeface="Arial"/>
              </a:rPr>
              <a:t>tipos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excitación, consultar la </a:t>
            </a:r>
            <a:r>
              <a:rPr sz="1200" spc="100" dirty="0">
                <a:latin typeface="Arial"/>
                <a:cs typeface="Arial"/>
              </a:rPr>
              <a:t>norma </a:t>
            </a:r>
            <a:r>
              <a:rPr sz="1200" spc="-60" dirty="0">
                <a:latin typeface="Arial"/>
                <a:cs typeface="Arial"/>
              </a:rPr>
              <a:t>IEEE </a:t>
            </a:r>
            <a:r>
              <a:rPr sz="1200" spc="-5" dirty="0">
                <a:latin typeface="Arial"/>
                <a:cs typeface="Arial"/>
              </a:rPr>
              <a:t>421.1 </a:t>
            </a:r>
            <a:r>
              <a:rPr sz="1200" dirty="0">
                <a:latin typeface="Arial"/>
                <a:cs typeface="Arial"/>
              </a:rPr>
              <a:t> Standard </a:t>
            </a:r>
            <a:r>
              <a:rPr sz="1200" spc="-5" dirty="0">
                <a:latin typeface="Arial"/>
                <a:cs typeface="Arial"/>
              </a:rPr>
              <a:t>Definitions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Excitation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Systems</a:t>
            </a:r>
            <a:r>
              <a:rPr sz="1200" dirty="0">
                <a:latin typeface="Arial"/>
                <a:cs typeface="Arial"/>
              </a:rPr>
              <a:t> for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Synchronous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Machines.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0569" y="600709"/>
            <a:ext cx="6155055" cy="1296035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410845" marR="398145" algn="ctr">
              <a:lnSpc>
                <a:spcPts val="3190"/>
              </a:lnSpc>
              <a:spcBef>
                <a:spcPts val="65"/>
              </a:spcBef>
            </a:pPr>
            <a:r>
              <a:rPr sz="2400" b="1" spc="-5" dirty="0">
                <a:latin typeface="Calibri"/>
                <a:cs typeface="Calibri"/>
              </a:rPr>
              <a:t>Conexión del Arrollamiento </a:t>
            </a:r>
            <a:r>
              <a:rPr sz="2400" b="1" dirty="0">
                <a:latin typeface="Calibri"/>
                <a:cs typeface="Calibri"/>
              </a:rPr>
              <a:t>de </a:t>
            </a:r>
            <a:r>
              <a:rPr sz="2400" b="1" spc="-5" dirty="0">
                <a:latin typeface="Calibri"/>
                <a:cs typeface="Calibri"/>
              </a:rPr>
              <a:t>Campo </a:t>
            </a:r>
            <a:r>
              <a:rPr sz="2400" b="1" dirty="0">
                <a:latin typeface="Calibri"/>
                <a:cs typeface="Calibri"/>
              </a:rPr>
              <a:t>a la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Fuente de</a:t>
            </a:r>
            <a:r>
              <a:rPr sz="2400" b="1" spc="-5" dirty="0">
                <a:latin typeface="Calibri"/>
                <a:cs typeface="Calibri"/>
              </a:rPr>
              <a:t> DC</a:t>
            </a:r>
            <a:endParaRPr sz="2400">
              <a:latin typeface="Calibri"/>
              <a:cs typeface="Calibri"/>
            </a:endParaRPr>
          </a:p>
          <a:p>
            <a:pPr marL="11430" algn="ctr">
              <a:lnSpc>
                <a:spcPct val="100000"/>
              </a:lnSpc>
              <a:spcBef>
                <a:spcPts val="965"/>
              </a:spcBef>
            </a:pPr>
            <a:r>
              <a:rPr sz="2000" b="1" spc="-10" dirty="0">
                <a:solidFill>
                  <a:srgbClr val="6FAC46"/>
                </a:solidFill>
                <a:latin typeface="Calibri"/>
                <a:cs typeface="Calibri"/>
              </a:rPr>
              <a:t>Tipo</a:t>
            </a:r>
            <a:r>
              <a:rPr sz="2000" b="1" spc="-5" dirty="0">
                <a:solidFill>
                  <a:srgbClr val="6FAC46"/>
                </a:solidFill>
                <a:latin typeface="Calibri"/>
                <a:cs typeface="Calibri"/>
              </a:rPr>
              <a:t> de</a:t>
            </a:r>
            <a:r>
              <a:rPr sz="2000" b="1" spc="-15" dirty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AC46"/>
                </a:solidFill>
                <a:latin typeface="Calibri"/>
                <a:cs typeface="Calibri"/>
              </a:rPr>
              <a:t>Escobillas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99745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76300" y="859789"/>
            <a:ext cx="6400800" cy="3912235"/>
            <a:chOff x="876300" y="859789"/>
            <a:chExt cx="6400800" cy="39122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5785" y="1076847"/>
              <a:ext cx="5710663" cy="36948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76300" y="859789"/>
              <a:ext cx="6400800" cy="1228090"/>
            </a:xfrm>
            <a:custGeom>
              <a:avLst/>
              <a:gdLst/>
              <a:ahLst/>
              <a:cxnLst/>
              <a:rect l="l" t="t" r="r" b="b"/>
              <a:pathLst>
                <a:path w="6400800" h="1228089">
                  <a:moveTo>
                    <a:pt x="6400800" y="0"/>
                  </a:moveTo>
                  <a:lnTo>
                    <a:pt x="0" y="0"/>
                  </a:lnTo>
                  <a:lnTo>
                    <a:pt x="0" y="1228090"/>
                  </a:lnTo>
                  <a:lnTo>
                    <a:pt x="6400800" y="122809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5596" y="5139944"/>
            <a:ext cx="6239510" cy="13061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715" algn="just">
              <a:lnSpc>
                <a:spcPct val="958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Los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excitadores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sin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escobillas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consisten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80" dirty="0">
                <a:latin typeface="Arial"/>
                <a:cs typeface="Arial"/>
              </a:rPr>
              <a:t>CA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alta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frecuencia </a:t>
            </a:r>
            <a:r>
              <a:rPr sz="1200" spc="110" dirty="0">
                <a:latin typeface="Arial"/>
                <a:cs typeface="Arial"/>
              </a:rPr>
              <a:t>conectado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puente </a:t>
            </a:r>
            <a:r>
              <a:rPr sz="1200" spc="90" dirty="0">
                <a:latin typeface="Arial"/>
                <a:cs typeface="Arial"/>
              </a:rPr>
              <a:t>rectificador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controlado.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salida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rectificador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está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conectada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campo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síncrona.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-114" dirty="0">
                <a:latin typeface="Arial"/>
                <a:cs typeface="Arial"/>
              </a:rPr>
              <a:t>AVR </a:t>
            </a:r>
            <a:r>
              <a:rPr sz="1200" spc="95" dirty="0">
                <a:latin typeface="Arial"/>
                <a:cs typeface="Arial"/>
              </a:rPr>
              <a:t>controla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tensión de </a:t>
            </a:r>
            <a:r>
              <a:rPr sz="1200" spc="-5" dirty="0">
                <a:latin typeface="Arial"/>
                <a:cs typeface="Arial"/>
              </a:rPr>
              <a:t>CC </a:t>
            </a:r>
            <a:r>
              <a:rPr sz="1200" spc="105" dirty="0">
                <a:latin typeface="Arial"/>
                <a:cs typeface="Arial"/>
              </a:rPr>
              <a:t>controlando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65" dirty="0">
                <a:latin typeface="Arial"/>
                <a:cs typeface="Arial"/>
              </a:rPr>
              <a:t>excitación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-10" dirty="0">
                <a:latin typeface="Arial"/>
                <a:cs typeface="Arial"/>
              </a:rPr>
              <a:t>de </a:t>
            </a:r>
            <a:r>
              <a:rPr sz="1200" spc="-90" dirty="0">
                <a:latin typeface="Arial"/>
                <a:cs typeface="Arial"/>
              </a:rPr>
              <a:t>CA </a:t>
            </a:r>
            <a:r>
              <a:rPr sz="1200" spc="-20" dirty="0">
                <a:latin typeface="Arial"/>
                <a:cs typeface="Arial"/>
              </a:rPr>
              <a:t>de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alta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frecuencia.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excitatriz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sin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escobillas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monta </a:t>
            </a:r>
            <a:r>
              <a:rPr sz="1200" spc="105" dirty="0">
                <a:latin typeface="Arial"/>
                <a:cs typeface="Arial"/>
              </a:rPr>
              <a:t>típicamente </a:t>
            </a:r>
            <a:r>
              <a:rPr sz="1200" spc="135" dirty="0">
                <a:latin typeface="Arial"/>
                <a:cs typeface="Arial"/>
              </a:rPr>
              <a:t>como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extensión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eje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865" y="859789"/>
            <a:ext cx="6155055" cy="1296035"/>
          </a:xfrm>
          <a:prstGeom prst="rect">
            <a:avLst/>
          </a:prstGeom>
          <a:solidFill>
            <a:srgbClr val="FFFFFF"/>
          </a:solidFill>
          <a:ln w="28575">
            <a:solidFill>
              <a:srgbClr val="FFC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704850" marR="100965" algn="ctr">
              <a:lnSpc>
                <a:spcPts val="3200"/>
              </a:lnSpc>
              <a:spcBef>
                <a:spcPts val="55"/>
              </a:spcBef>
            </a:pPr>
            <a:r>
              <a:rPr sz="2400" b="1" spc="-5" dirty="0">
                <a:latin typeface="Calibri"/>
                <a:cs typeface="Calibri"/>
              </a:rPr>
              <a:t>Conexión del Arrollamiento </a:t>
            </a:r>
            <a:r>
              <a:rPr sz="2400" b="1" dirty="0">
                <a:latin typeface="Calibri"/>
                <a:cs typeface="Calibri"/>
              </a:rPr>
              <a:t>de </a:t>
            </a:r>
            <a:r>
              <a:rPr sz="2400" b="1" spc="-5" dirty="0">
                <a:latin typeface="Calibri"/>
                <a:cs typeface="Calibri"/>
              </a:rPr>
              <a:t>Campo </a:t>
            </a:r>
            <a:r>
              <a:rPr sz="2400" b="1" dirty="0">
                <a:latin typeface="Calibri"/>
                <a:cs typeface="Calibri"/>
              </a:rPr>
              <a:t>a la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Fuente de</a:t>
            </a:r>
            <a:r>
              <a:rPr sz="2400" b="1" spc="-5" dirty="0">
                <a:latin typeface="Calibri"/>
                <a:cs typeface="Calibri"/>
              </a:rPr>
              <a:t> DC</a:t>
            </a:r>
            <a:endParaRPr sz="2400">
              <a:latin typeface="Calibri"/>
              <a:cs typeface="Calibri"/>
            </a:endParaRPr>
          </a:p>
          <a:p>
            <a:pPr marL="595630" algn="ctr">
              <a:lnSpc>
                <a:spcPct val="100000"/>
              </a:lnSpc>
              <a:spcBef>
                <a:spcPts val="955"/>
              </a:spcBef>
            </a:pPr>
            <a:r>
              <a:rPr sz="2000" b="1" spc="-10" dirty="0">
                <a:solidFill>
                  <a:srgbClr val="6FAC46"/>
                </a:solidFill>
                <a:latin typeface="Calibri"/>
                <a:cs typeface="Calibri"/>
              </a:rPr>
              <a:t>Sin</a:t>
            </a:r>
            <a:r>
              <a:rPr sz="2000" b="1" spc="-30" dirty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AC46"/>
                </a:solidFill>
                <a:latin typeface="Calibri"/>
                <a:cs typeface="Calibri"/>
              </a:rPr>
              <a:t>Escobillas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48385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21385" y="1113431"/>
            <a:ext cx="5931535" cy="4166235"/>
            <a:chOff x="921385" y="1113431"/>
            <a:chExt cx="5931535" cy="41662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9314" y="1113431"/>
              <a:ext cx="5195441" cy="41659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21385" y="1191895"/>
              <a:ext cx="5931535" cy="742950"/>
            </a:xfrm>
            <a:custGeom>
              <a:avLst/>
              <a:gdLst/>
              <a:ahLst/>
              <a:cxnLst/>
              <a:rect l="l" t="t" r="r" b="b"/>
              <a:pathLst>
                <a:path w="5931534" h="742950">
                  <a:moveTo>
                    <a:pt x="5931535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5931535" y="742950"/>
                  </a:lnTo>
                  <a:lnTo>
                    <a:pt x="5931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5596" y="5636767"/>
            <a:ext cx="6244590" cy="179705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14" dirty="0">
                <a:latin typeface="Arial"/>
                <a:cs typeface="Arial"/>
              </a:rPr>
              <a:t>estaciones </a:t>
            </a:r>
            <a:r>
              <a:rPr sz="1200" spc="125" dirty="0">
                <a:latin typeface="Arial"/>
                <a:cs typeface="Arial"/>
              </a:rPr>
              <a:t>generadoras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empresas,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30" dirty="0">
                <a:latin typeface="Arial"/>
                <a:cs typeface="Arial"/>
              </a:rPr>
              <a:t>generadores </a:t>
            </a:r>
            <a:r>
              <a:rPr sz="1200" spc="135" dirty="0">
                <a:latin typeface="Arial"/>
                <a:cs typeface="Arial"/>
              </a:rPr>
              <a:t>generalmente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10" dirty="0">
                <a:latin typeface="Arial"/>
                <a:cs typeface="Arial"/>
              </a:rPr>
              <a:t>conectan directamente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14" dirty="0">
                <a:latin typeface="Arial"/>
                <a:cs typeface="Arial"/>
              </a:rPr>
              <a:t>transformador </a:t>
            </a:r>
            <a:r>
              <a:rPr sz="1200" spc="95" dirty="0">
                <a:latin typeface="Arial"/>
                <a:cs typeface="Arial"/>
              </a:rPr>
              <a:t>elevador </a:t>
            </a:r>
            <a:r>
              <a:rPr sz="1200" spc="114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40" dirty="0">
                <a:latin typeface="Arial"/>
                <a:cs typeface="Arial"/>
              </a:rPr>
              <a:t>muestra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figura. </a:t>
            </a:r>
            <a:r>
              <a:rPr sz="1200" spc="-5" dirty="0">
                <a:latin typeface="Arial"/>
                <a:cs typeface="Arial"/>
              </a:rPr>
              <a:t>Esta </a:t>
            </a:r>
            <a:r>
              <a:rPr sz="1200" spc="75" dirty="0">
                <a:latin typeface="Arial"/>
                <a:cs typeface="Arial"/>
              </a:rPr>
              <a:t>disposición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14" dirty="0">
                <a:latin typeface="Arial"/>
                <a:cs typeface="Arial"/>
              </a:rPr>
              <a:t>conoce </a:t>
            </a:r>
            <a:r>
              <a:rPr sz="1200" spc="130" dirty="0">
                <a:latin typeface="Arial"/>
                <a:cs typeface="Arial"/>
              </a:rPr>
              <a:t>como </a:t>
            </a:r>
            <a:r>
              <a:rPr sz="1200" spc="95" dirty="0">
                <a:latin typeface="Arial"/>
                <a:cs typeface="Arial"/>
              </a:rPr>
              <a:t>una </a:t>
            </a:r>
            <a:r>
              <a:rPr sz="1200" spc="105" dirty="0">
                <a:latin typeface="Arial"/>
                <a:cs typeface="Arial"/>
              </a:rPr>
              <a:t>unidad generador-transformador.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También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pueden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conectar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una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dos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unidades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transformadores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auxiliares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(UAT)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terminales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"/>
              <a:cs typeface="Arial"/>
            </a:endParaRPr>
          </a:p>
          <a:p>
            <a:pPr marL="12700" marR="6350" algn="just">
              <a:lnSpc>
                <a:spcPct val="96200"/>
              </a:lnSpc>
            </a:pPr>
            <a:r>
              <a:rPr sz="1200" spc="90" dirty="0">
                <a:latin typeface="Arial"/>
                <a:cs typeface="Arial"/>
              </a:rPr>
              <a:t>Tener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30" dirty="0">
                <a:latin typeface="Arial"/>
                <a:cs typeface="Arial"/>
              </a:rPr>
              <a:t>cuenta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70" dirty="0">
                <a:latin typeface="Arial"/>
                <a:cs typeface="Arial"/>
              </a:rPr>
              <a:t>UAT </a:t>
            </a:r>
            <a:r>
              <a:rPr sz="1200" spc="50" dirty="0">
                <a:latin typeface="Arial"/>
                <a:cs typeface="Arial"/>
              </a:rPr>
              <a:t>influirá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130" dirty="0">
                <a:latin typeface="Arial"/>
                <a:cs typeface="Arial"/>
              </a:rPr>
              <a:t>número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restricciones </a:t>
            </a:r>
            <a:r>
              <a:rPr sz="1200" spc="110" dirty="0">
                <a:latin typeface="Arial"/>
                <a:cs typeface="Arial"/>
              </a:rPr>
              <a:t>necesarias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para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protección </a:t>
            </a:r>
            <a:r>
              <a:rPr sz="1200" spc="75" dirty="0">
                <a:latin typeface="Arial"/>
                <a:cs typeface="Arial"/>
              </a:rPr>
              <a:t>diferencial </a:t>
            </a:r>
            <a:r>
              <a:rPr sz="1200" spc="85" dirty="0">
                <a:latin typeface="Arial"/>
                <a:cs typeface="Arial"/>
              </a:rPr>
              <a:t>general.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35" dirty="0">
                <a:latin typeface="Arial"/>
                <a:cs typeface="Arial"/>
              </a:rPr>
              <a:t>método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5" dirty="0">
                <a:latin typeface="Arial"/>
                <a:cs typeface="Arial"/>
              </a:rPr>
              <a:t>puesta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0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neutro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conexiones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devanado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transformador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muestran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en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figura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son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típicos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para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esta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disposición.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865" y="975994"/>
            <a:ext cx="6155055" cy="1022985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862965" marR="213995" indent="-424180">
              <a:lnSpc>
                <a:spcPct val="140100"/>
              </a:lnSpc>
              <a:spcBef>
                <a:spcPts val="1025"/>
              </a:spcBef>
            </a:pP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CONEXIONES DEL GENERADOR EN LA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CENTRAL </a:t>
            </a:r>
            <a:r>
              <a:rPr sz="1800" b="1" spc="-4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UNIDAD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GENERADOR-TRANSFORMADOR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94284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1844" y="860425"/>
            <a:ext cx="5931535" cy="3876040"/>
            <a:chOff x="791844" y="860425"/>
            <a:chExt cx="5931535" cy="3876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5330" y="1087264"/>
              <a:ext cx="3630295" cy="36492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91844" y="860425"/>
              <a:ext cx="5931535" cy="955040"/>
            </a:xfrm>
            <a:custGeom>
              <a:avLst/>
              <a:gdLst/>
              <a:ahLst/>
              <a:cxnLst/>
              <a:rect l="l" t="t" r="r" b="b"/>
              <a:pathLst>
                <a:path w="5931534" h="955039">
                  <a:moveTo>
                    <a:pt x="5931534" y="0"/>
                  </a:moveTo>
                  <a:lnTo>
                    <a:pt x="0" y="0"/>
                  </a:lnTo>
                  <a:lnTo>
                    <a:pt x="0" y="955040"/>
                  </a:lnTo>
                  <a:lnTo>
                    <a:pt x="5931534" y="955040"/>
                  </a:lnTo>
                  <a:lnTo>
                    <a:pt x="59315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5596" y="5091176"/>
            <a:ext cx="3919220" cy="3854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390"/>
              </a:lnSpc>
              <a:spcBef>
                <a:spcPts val="185"/>
              </a:spcBef>
              <a:tabLst>
                <a:tab pos="490855" algn="l"/>
                <a:tab pos="1524635" algn="l"/>
                <a:tab pos="1859914" algn="l"/>
                <a:tab pos="2549525" algn="l"/>
                <a:tab pos="3094990" algn="l"/>
              </a:tabLst>
            </a:pPr>
            <a:r>
              <a:rPr sz="1200" spc="-10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sta	</a:t>
            </a:r>
            <a:r>
              <a:rPr sz="1200" spc="75" dirty="0">
                <a:latin typeface="Arial"/>
                <a:cs typeface="Arial"/>
              </a:rPr>
              <a:t>d</a:t>
            </a:r>
            <a:r>
              <a:rPr sz="1200" spc="40" dirty="0">
                <a:latin typeface="Arial"/>
                <a:cs typeface="Arial"/>
              </a:rPr>
              <a:t>i</a:t>
            </a:r>
            <a:r>
              <a:rPr sz="1200" spc="90" dirty="0">
                <a:latin typeface="Arial"/>
                <a:cs typeface="Arial"/>
              </a:rPr>
              <a:t>s</a:t>
            </a:r>
            <a:r>
              <a:rPr sz="1200" spc="95" dirty="0">
                <a:latin typeface="Arial"/>
                <a:cs typeface="Arial"/>
              </a:rPr>
              <a:t>po</a:t>
            </a:r>
            <a:r>
              <a:rPr sz="1200" spc="70" dirty="0">
                <a:latin typeface="Arial"/>
                <a:cs typeface="Arial"/>
              </a:rPr>
              <a:t>s</a:t>
            </a:r>
            <a:r>
              <a:rPr sz="1200" spc="40" dirty="0">
                <a:latin typeface="Arial"/>
                <a:cs typeface="Arial"/>
              </a:rPr>
              <a:t>i</a:t>
            </a:r>
            <a:r>
              <a:rPr sz="1200" spc="70" dirty="0">
                <a:latin typeface="Arial"/>
                <a:cs typeface="Arial"/>
              </a:rPr>
              <a:t>c</a:t>
            </a:r>
            <a:r>
              <a:rPr sz="1200" spc="65" dirty="0">
                <a:latin typeface="Arial"/>
                <a:cs typeface="Arial"/>
              </a:rPr>
              <a:t>i</a:t>
            </a:r>
            <a:r>
              <a:rPr sz="1200" spc="95" dirty="0">
                <a:latin typeface="Arial"/>
                <a:cs typeface="Arial"/>
              </a:rPr>
              <a:t>ó</a:t>
            </a:r>
            <a:r>
              <a:rPr sz="1200" spc="90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	es	tí</a:t>
            </a:r>
            <a:r>
              <a:rPr sz="1200" spc="-20" dirty="0">
                <a:latin typeface="Arial"/>
                <a:cs typeface="Arial"/>
              </a:rPr>
              <a:t>p</a:t>
            </a:r>
            <a:r>
              <a:rPr sz="1200" spc="20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ca	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120" dirty="0">
                <a:latin typeface="Arial"/>
                <a:cs typeface="Arial"/>
              </a:rPr>
              <a:t>ara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45" dirty="0">
                <a:latin typeface="Arial"/>
                <a:cs typeface="Arial"/>
              </a:rPr>
              <a:t>peq</a:t>
            </a:r>
            <a:r>
              <a:rPr sz="1200" spc="114" dirty="0">
                <a:latin typeface="Arial"/>
                <a:cs typeface="Arial"/>
              </a:rPr>
              <a:t>u</a:t>
            </a:r>
            <a:r>
              <a:rPr sz="1200" spc="145" dirty="0">
                <a:latin typeface="Arial"/>
                <a:cs typeface="Arial"/>
              </a:rPr>
              <a:t>eño</a:t>
            </a:r>
            <a:r>
              <a:rPr sz="1200" spc="75" dirty="0">
                <a:latin typeface="Arial"/>
                <a:cs typeface="Arial"/>
              </a:rPr>
              <a:t>s  </a:t>
            </a:r>
            <a:r>
              <a:rPr sz="1200" spc="120" dirty="0">
                <a:latin typeface="Arial"/>
                <a:cs typeface="Arial"/>
              </a:rPr>
              <a:t>directamente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distribución.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9197" y="5091176"/>
            <a:ext cx="10648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latin typeface="Arial"/>
                <a:cs typeface="Arial"/>
              </a:rPr>
              <a:t>generadores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81827" y="5091176"/>
            <a:ext cx="970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latin typeface="Arial"/>
                <a:cs typeface="Arial"/>
              </a:rPr>
              <a:t>conectados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596" y="5710173"/>
            <a:ext cx="6240145" cy="12604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17145" algn="just">
              <a:lnSpc>
                <a:spcPts val="1390"/>
              </a:lnSpc>
              <a:spcBef>
                <a:spcPts val="185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norma</a:t>
            </a:r>
            <a:r>
              <a:rPr sz="1200" spc="-5" dirty="0">
                <a:latin typeface="Arial"/>
                <a:cs typeface="Arial"/>
              </a:rPr>
              <a:t> IEEE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1547</a:t>
            </a:r>
            <a:r>
              <a:rPr sz="1200" dirty="0">
                <a:latin typeface="Arial"/>
                <a:cs typeface="Arial"/>
              </a:rPr>
              <a:t> Standard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for</a:t>
            </a:r>
            <a:r>
              <a:rPr sz="1200" spc="-5" dirty="0">
                <a:latin typeface="Arial"/>
                <a:cs typeface="Arial"/>
              </a:rPr>
              <a:t> Interconnecting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Distributed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Resources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with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Electric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Power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Systems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aplica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la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capacidad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agregada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-85" dirty="0">
                <a:latin typeface="Arial"/>
                <a:cs typeface="Arial"/>
              </a:rPr>
              <a:t>MVA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menos.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05" dirty="0">
                <a:latin typeface="Arial"/>
                <a:cs typeface="Arial"/>
              </a:rPr>
              <a:t>conexión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5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50" dirty="0">
                <a:latin typeface="Arial"/>
                <a:cs typeface="Arial"/>
              </a:rPr>
              <a:t>depende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60" dirty="0">
                <a:latin typeface="Arial"/>
                <a:cs typeface="Arial"/>
              </a:rPr>
              <a:t>tierra 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0" dirty="0">
                <a:latin typeface="Arial"/>
                <a:cs typeface="Arial"/>
              </a:rPr>
              <a:t>sistema,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140" dirty="0">
                <a:latin typeface="Arial"/>
                <a:cs typeface="Arial"/>
              </a:rPr>
              <a:t>puede </a:t>
            </a:r>
            <a:r>
              <a:rPr sz="1200" dirty="0">
                <a:latin typeface="Arial"/>
                <a:cs typeface="Arial"/>
              </a:rPr>
              <a:t>o no </a:t>
            </a:r>
            <a:r>
              <a:rPr sz="1200" spc="114" dirty="0">
                <a:latin typeface="Arial"/>
                <a:cs typeface="Arial"/>
              </a:rPr>
              <a:t>conectarse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8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55" dirty="0">
                <a:latin typeface="Arial"/>
                <a:cs typeface="Arial"/>
              </a:rPr>
              <a:t>manera </a:t>
            </a:r>
            <a:r>
              <a:rPr sz="1200" dirty="0">
                <a:latin typeface="Arial"/>
                <a:cs typeface="Arial"/>
              </a:rPr>
              <a:t>directa.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También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puede</a:t>
            </a:r>
            <a:r>
              <a:rPr sz="1200" spc="26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haber</a:t>
            </a:r>
            <a:r>
              <a:rPr sz="1200" spc="254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requisitos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especiales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funcionamiento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rendimiento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debido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la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interconexión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nivel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distribución.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844" y="860425"/>
            <a:ext cx="5931535" cy="95504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360"/>
              </a:spcBef>
            </a:pP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CONEXIONES</a:t>
            </a:r>
            <a:r>
              <a:rPr sz="22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GENERADOR EN</a:t>
            </a:r>
            <a:r>
              <a:rPr sz="22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CENTRAL</a:t>
            </a:r>
            <a:endParaRPr sz="2200">
              <a:latin typeface="Calibri"/>
              <a:cs typeface="Calibri"/>
            </a:endParaRPr>
          </a:p>
          <a:p>
            <a:pPr marL="19685" algn="ctr">
              <a:lnSpc>
                <a:spcPct val="100000"/>
              </a:lnSpc>
              <a:spcBef>
                <a:spcPts val="1060"/>
              </a:spcBef>
            </a:pPr>
            <a:r>
              <a:rPr sz="2200" b="1" dirty="0">
                <a:solidFill>
                  <a:srgbClr val="00AF50"/>
                </a:solidFill>
                <a:latin typeface="Calibri"/>
                <a:cs typeface="Calibri"/>
              </a:rPr>
              <a:t>GENERADOR</a:t>
            </a:r>
            <a:r>
              <a:rPr sz="2200" b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CONECTADO</a:t>
            </a:r>
            <a:r>
              <a:rPr sz="2200" b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DIRECTAMENTE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365823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09650" y="856614"/>
            <a:ext cx="5905500" cy="2599690"/>
            <a:chOff x="1009650" y="856614"/>
            <a:chExt cx="5905500" cy="25996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1627" y="1002664"/>
              <a:ext cx="4429211" cy="24536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09650" y="856614"/>
              <a:ext cx="5905500" cy="371475"/>
            </a:xfrm>
            <a:custGeom>
              <a:avLst/>
              <a:gdLst/>
              <a:ahLst/>
              <a:cxnLst/>
              <a:rect l="l" t="t" r="r" b="b"/>
              <a:pathLst>
                <a:path w="5905500" h="371475">
                  <a:moveTo>
                    <a:pt x="590550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5905500" y="371475"/>
                  </a:lnTo>
                  <a:lnTo>
                    <a:pt x="590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09650" y="856614"/>
            <a:ext cx="5905500" cy="3714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432434">
              <a:lnSpc>
                <a:spcPct val="100000"/>
              </a:lnSpc>
              <a:spcBef>
                <a:spcPts val="295"/>
              </a:spcBef>
            </a:pPr>
            <a:r>
              <a:rPr sz="1600" b="1" spc="5" dirty="0">
                <a:solidFill>
                  <a:srgbClr val="1F4E79"/>
                </a:solidFill>
                <a:latin typeface="Arial"/>
                <a:cs typeface="Arial"/>
              </a:rPr>
              <a:t>PUESTA</a:t>
            </a:r>
            <a:r>
              <a:rPr sz="1600" b="1" spc="-3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1F4E79"/>
                </a:solidFill>
                <a:latin typeface="Arial"/>
                <a:cs typeface="Arial"/>
              </a:rPr>
              <a:t>A</a:t>
            </a:r>
            <a:r>
              <a:rPr sz="1600" b="1" spc="-60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1F4E79"/>
                </a:solidFill>
                <a:latin typeface="Arial"/>
                <a:cs typeface="Arial"/>
              </a:rPr>
              <a:t>TIERRA</a:t>
            </a:r>
            <a:r>
              <a:rPr sz="1600" b="1" spc="-7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/>
                <a:cs typeface="Arial"/>
              </a:rPr>
              <a:t>DEL </a:t>
            </a:r>
            <a:r>
              <a:rPr sz="1600" b="1" spc="-5" dirty="0">
                <a:solidFill>
                  <a:srgbClr val="1F4E79"/>
                </a:solidFill>
                <a:latin typeface="Arial"/>
                <a:cs typeface="Arial"/>
              </a:rPr>
              <a:t>GENERADOR</a:t>
            </a:r>
            <a:r>
              <a:rPr sz="1600" b="1" spc="-1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/>
                <a:cs typeface="Arial"/>
              </a:rPr>
              <a:t>SINCRÓNICO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06595" y="3070860"/>
            <a:ext cx="2152650" cy="485775"/>
          </a:xfrm>
          <a:custGeom>
            <a:avLst/>
            <a:gdLst/>
            <a:ahLst/>
            <a:cxnLst/>
            <a:rect l="l" t="t" r="r" b="b"/>
            <a:pathLst>
              <a:path w="2152650" h="485775">
                <a:moveTo>
                  <a:pt x="2152650" y="0"/>
                </a:moveTo>
                <a:lnTo>
                  <a:pt x="0" y="0"/>
                </a:lnTo>
                <a:lnTo>
                  <a:pt x="0" y="485775"/>
                </a:lnTo>
                <a:lnTo>
                  <a:pt x="2152650" y="485775"/>
                </a:lnTo>
                <a:lnTo>
                  <a:pt x="21526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5596" y="3088005"/>
            <a:ext cx="6262370" cy="176974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4317365" marR="393065" indent="-384175">
              <a:lnSpc>
                <a:spcPct val="105000"/>
              </a:lnSpc>
              <a:spcBef>
                <a:spcPts val="25"/>
              </a:spcBef>
            </a:pPr>
            <a:r>
              <a:rPr sz="1200" b="1" spc="-10" dirty="0">
                <a:solidFill>
                  <a:srgbClr val="1F4E79"/>
                </a:solidFill>
                <a:latin typeface="Arial"/>
                <a:cs typeface="Arial"/>
              </a:rPr>
              <a:t>Se incrementa</a:t>
            </a:r>
            <a:r>
              <a:rPr sz="1200" b="1" spc="-5" dirty="0">
                <a:solidFill>
                  <a:srgbClr val="1F4E79"/>
                </a:solidFill>
                <a:latin typeface="Arial"/>
                <a:cs typeface="Arial"/>
              </a:rPr>
              <a:t> la</a:t>
            </a:r>
            <a:r>
              <a:rPr sz="1200" b="1" spc="-10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1F4E79"/>
                </a:solidFill>
                <a:latin typeface="Arial"/>
                <a:cs typeface="Arial"/>
              </a:rPr>
              <a:t>Corriente </a:t>
            </a:r>
            <a:r>
              <a:rPr sz="1200" b="1" spc="-31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4E79"/>
                </a:solidFill>
                <a:latin typeface="Arial"/>
                <a:cs typeface="Arial"/>
              </a:rPr>
              <a:t>de</a:t>
            </a:r>
            <a:r>
              <a:rPr sz="1200" b="1" spc="-10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1F4E79"/>
                </a:solidFill>
                <a:latin typeface="Arial"/>
                <a:cs typeface="Arial"/>
              </a:rPr>
              <a:t>Falla a</a:t>
            </a:r>
            <a:r>
              <a:rPr sz="1200" b="1" spc="-2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1F4E79"/>
                </a:solidFill>
                <a:latin typeface="Arial"/>
                <a:cs typeface="Arial"/>
              </a:rPr>
              <a:t>Tierra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  <a:spcBef>
                <a:spcPts val="1020"/>
              </a:spcBef>
            </a:pPr>
            <a:r>
              <a:rPr sz="1200" spc="-5" dirty="0">
                <a:latin typeface="Arial"/>
                <a:cs typeface="Arial"/>
              </a:rPr>
              <a:t>Esta </a:t>
            </a:r>
            <a:r>
              <a:rPr sz="1200" spc="105" dirty="0">
                <a:latin typeface="Arial"/>
                <a:cs typeface="Arial"/>
              </a:rPr>
              <a:t>presentación </a:t>
            </a:r>
            <a:r>
              <a:rPr sz="1200" spc="100" dirty="0">
                <a:latin typeface="Arial"/>
                <a:cs typeface="Arial"/>
              </a:rPr>
              <a:t>sigue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formato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 a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 o r m a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IEEE C62.92.2, </a:t>
            </a:r>
            <a:r>
              <a:rPr sz="1200" spc="-5" dirty="0">
                <a:latin typeface="Arial"/>
                <a:cs typeface="Arial"/>
              </a:rPr>
              <a:t>IEEE </a:t>
            </a:r>
            <a:r>
              <a:rPr sz="1200" spc="5" dirty="0">
                <a:latin typeface="Arial"/>
                <a:cs typeface="Arial"/>
              </a:rPr>
              <a:t>Guide </a:t>
            </a:r>
            <a:r>
              <a:rPr sz="1200" spc="-10" dirty="0">
                <a:latin typeface="Arial"/>
                <a:cs typeface="Arial"/>
              </a:rPr>
              <a:t>for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 </a:t>
            </a:r>
            <a:r>
              <a:rPr sz="1200" spc="-5" dirty="0">
                <a:latin typeface="Arial"/>
                <a:cs typeface="Arial"/>
              </a:rPr>
              <a:t>Application </a:t>
            </a:r>
            <a:r>
              <a:rPr sz="1200" dirty="0">
                <a:latin typeface="Arial"/>
                <a:cs typeface="Arial"/>
              </a:rPr>
              <a:t>of </a:t>
            </a:r>
            <a:r>
              <a:rPr sz="1200" spc="-5" dirty="0">
                <a:latin typeface="Arial"/>
                <a:cs typeface="Arial"/>
              </a:rPr>
              <a:t>Neutral Grounding </a:t>
            </a:r>
            <a:r>
              <a:rPr sz="1200" spc="10" dirty="0">
                <a:latin typeface="Arial"/>
                <a:cs typeface="Arial"/>
              </a:rPr>
              <a:t>in </a:t>
            </a:r>
            <a:r>
              <a:rPr sz="1200" spc="-5" dirty="0">
                <a:latin typeface="Arial"/>
                <a:cs typeface="Arial"/>
              </a:rPr>
              <a:t>Electrical Utility </a:t>
            </a:r>
            <a:r>
              <a:rPr sz="1200" spc="-10" dirty="0">
                <a:latin typeface="Arial"/>
                <a:cs typeface="Arial"/>
              </a:rPr>
              <a:t>Systems </a:t>
            </a:r>
            <a:r>
              <a:rPr sz="1200" spc="-5" dirty="0">
                <a:latin typeface="Arial"/>
                <a:cs typeface="Arial"/>
              </a:rPr>
              <a:t>Part </a:t>
            </a:r>
            <a:r>
              <a:rPr sz="1200" spc="-15" dirty="0">
                <a:latin typeface="Arial"/>
                <a:cs typeface="Arial"/>
              </a:rPr>
              <a:t>II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– </a:t>
            </a:r>
            <a:r>
              <a:rPr sz="1200" spc="-5" dirty="0">
                <a:latin typeface="Arial"/>
                <a:cs typeface="Arial"/>
              </a:rPr>
              <a:t>Grounding </a:t>
            </a:r>
            <a:r>
              <a:rPr sz="1200" dirty="0">
                <a:latin typeface="Arial"/>
                <a:cs typeface="Arial"/>
              </a:rPr>
              <a:t>of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Synchronous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Generator</a:t>
            </a:r>
            <a:r>
              <a:rPr sz="1200" dirty="0">
                <a:latin typeface="Arial"/>
                <a:cs typeface="Arial"/>
              </a:rPr>
              <a:t> Systems.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12700" marR="35560" algn="just">
              <a:lnSpc>
                <a:spcPts val="1370"/>
              </a:lnSpc>
            </a:pPr>
            <a:r>
              <a:rPr sz="1200" spc="-5" dirty="0">
                <a:latin typeface="Arial"/>
                <a:cs typeface="Arial"/>
              </a:rPr>
              <a:t>Las </a:t>
            </a:r>
            <a:r>
              <a:rPr sz="1200" dirty="0">
                <a:latin typeface="Arial"/>
                <a:cs typeface="Arial"/>
              </a:rPr>
              <a:t>seis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clases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0" dirty="0">
                <a:latin typeface="Arial"/>
                <a:cs typeface="Arial"/>
              </a:rPr>
              <a:t>puesta 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spc="120" dirty="0">
                <a:latin typeface="Arial"/>
                <a:cs typeface="Arial"/>
              </a:rPr>
              <a:t>consideradas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10" dirty="0">
                <a:latin typeface="Arial"/>
                <a:cs typeface="Arial"/>
              </a:rPr>
              <a:t>esta </a:t>
            </a:r>
            <a:r>
              <a:rPr sz="1200" spc="114" dirty="0">
                <a:latin typeface="Arial"/>
                <a:cs typeface="Arial"/>
              </a:rPr>
              <a:t>guía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30" dirty="0">
                <a:latin typeface="Arial"/>
                <a:cs typeface="Arial"/>
              </a:rPr>
              <a:t>enumeran 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arriba.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73290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880" y="853439"/>
            <a:ext cx="6221730" cy="68199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144145">
              <a:lnSpc>
                <a:spcPct val="100000"/>
              </a:lnSpc>
              <a:spcBef>
                <a:spcPts val="530"/>
              </a:spcBef>
            </a:pPr>
            <a:r>
              <a:rPr spc="-5" dirty="0">
                <a:solidFill>
                  <a:srgbClr val="006FC0"/>
                </a:solidFill>
              </a:rPr>
              <a:t>Por </a:t>
            </a:r>
            <a:r>
              <a:rPr dirty="0">
                <a:solidFill>
                  <a:srgbClr val="006FC0"/>
                </a:solidFill>
              </a:rPr>
              <a:t>qué </a:t>
            </a:r>
            <a:r>
              <a:rPr spc="-5" dirty="0">
                <a:solidFill>
                  <a:srgbClr val="006FC0"/>
                </a:solidFill>
              </a:rPr>
              <a:t>Conectar</a:t>
            </a:r>
            <a:r>
              <a:rPr dirty="0">
                <a:solidFill>
                  <a:srgbClr val="006FC0"/>
                </a:solidFill>
              </a:rPr>
              <a:t> </a:t>
            </a:r>
            <a:r>
              <a:rPr spc="-5" dirty="0">
                <a:solidFill>
                  <a:srgbClr val="006FC0"/>
                </a:solidFill>
              </a:rPr>
              <a:t>a</a:t>
            </a:r>
            <a:r>
              <a:rPr spc="5" dirty="0">
                <a:solidFill>
                  <a:srgbClr val="006FC0"/>
                </a:solidFill>
              </a:rPr>
              <a:t> </a:t>
            </a:r>
            <a:r>
              <a:rPr spc="-5" dirty="0">
                <a:solidFill>
                  <a:srgbClr val="006FC0"/>
                </a:solidFill>
              </a:rPr>
              <a:t>Tierra</a:t>
            </a:r>
            <a:r>
              <a:rPr spc="-15" dirty="0">
                <a:solidFill>
                  <a:srgbClr val="006FC0"/>
                </a:solidFill>
              </a:rPr>
              <a:t> </a:t>
            </a:r>
            <a:r>
              <a:rPr dirty="0">
                <a:solidFill>
                  <a:srgbClr val="006FC0"/>
                </a:solidFill>
              </a:rPr>
              <a:t>el</a:t>
            </a:r>
            <a:r>
              <a:rPr spc="5" dirty="0">
                <a:solidFill>
                  <a:srgbClr val="006FC0"/>
                </a:solidFill>
              </a:rPr>
              <a:t> </a:t>
            </a:r>
            <a:r>
              <a:rPr spc="-5" dirty="0">
                <a:solidFill>
                  <a:srgbClr val="006FC0"/>
                </a:solidFill>
              </a:rPr>
              <a:t>Generador</a:t>
            </a:r>
            <a:r>
              <a:rPr spc="40" dirty="0">
                <a:solidFill>
                  <a:srgbClr val="006FC0"/>
                </a:solidFill>
              </a:rPr>
              <a:t> </a:t>
            </a:r>
            <a:r>
              <a:rPr dirty="0">
                <a:solidFill>
                  <a:srgbClr val="006FC0"/>
                </a:solidFill>
              </a:rPr>
              <a:t>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6859" y="1471930"/>
            <a:ext cx="2490410" cy="190245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42796" y="3515105"/>
            <a:ext cx="5801360" cy="319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900" algn="l"/>
              </a:tabLst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Minimizar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daño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por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fallas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internas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Arial"/>
              <a:cs typeface="Arial"/>
            </a:endParaRPr>
          </a:p>
          <a:p>
            <a:pPr marL="454659" marR="7620" indent="-442595">
              <a:lnSpc>
                <a:spcPts val="2060"/>
              </a:lnSpc>
              <a:tabLst>
                <a:tab pos="454659" algn="l"/>
              </a:tabLst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Limitar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tensión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mecánica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por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tierra </a:t>
            </a:r>
            <a:r>
              <a:rPr sz="1800" b="1" spc="-49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externas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Arial"/>
              <a:cs typeface="Arial"/>
            </a:endParaRPr>
          </a:p>
          <a:p>
            <a:pPr marL="454659" marR="5080" indent="-442595">
              <a:lnSpc>
                <a:spcPts val="2090"/>
              </a:lnSpc>
              <a:spcBef>
                <a:spcPts val="5"/>
              </a:spcBef>
              <a:tabLst>
                <a:tab pos="454659" algn="l"/>
                <a:tab pos="1539875" algn="l"/>
                <a:tab pos="2176780" algn="l"/>
                <a:tab pos="4186554" algn="l"/>
                <a:tab pos="5724525" algn="l"/>
              </a:tabLst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it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so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re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si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em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p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or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/ 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69900" algn="l"/>
              </a:tabLst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Permitir la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detección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Arial"/>
              <a:cs typeface="Arial"/>
            </a:endParaRPr>
          </a:p>
          <a:p>
            <a:pPr marL="454659" marR="6350" indent="-442595">
              <a:lnSpc>
                <a:spcPts val="2060"/>
              </a:lnSpc>
              <a:tabLst>
                <a:tab pos="454659" algn="l"/>
              </a:tabLst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Puede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coordinar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18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generador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con </a:t>
            </a:r>
            <a:r>
              <a:rPr sz="1800" b="1" spc="-48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otros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requisitos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equipo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596" y="6887082"/>
            <a:ext cx="6243955" cy="24130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conexión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tierra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generador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debe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limitar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solicitación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térmica 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mecánica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30" dirty="0">
                <a:latin typeface="Arial"/>
                <a:cs typeface="Arial"/>
              </a:rPr>
              <a:t>máquina </a:t>
            </a:r>
            <a:r>
              <a:rPr sz="1200" spc="114" dirty="0">
                <a:latin typeface="Arial"/>
                <a:cs typeface="Arial"/>
              </a:rPr>
              <a:t>durante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spc="114" dirty="0">
                <a:latin typeface="Arial"/>
                <a:cs typeface="Arial"/>
              </a:rPr>
              <a:t>internas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10" dirty="0">
                <a:latin typeface="Arial"/>
                <a:cs typeface="Arial"/>
              </a:rPr>
              <a:t>externas, </a:t>
            </a:r>
            <a:r>
              <a:rPr sz="1200" spc="60" dirty="0">
                <a:latin typeface="Arial"/>
                <a:cs typeface="Arial"/>
              </a:rPr>
              <a:t>limitar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sobretensiones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temporales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transitorias,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proporcionar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medio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para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detectar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80" dirty="0">
                <a:latin typeface="Arial"/>
                <a:cs typeface="Arial"/>
              </a:rPr>
              <a:t>permitir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coordinación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generador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con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las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protecciones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del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sistema.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Arial"/>
              <a:cs typeface="Arial"/>
            </a:endParaRPr>
          </a:p>
          <a:p>
            <a:pPr marL="12700" marR="13970" algn="just">
              <a:lnSpc>
                <a:spcPts val="1390"/>
              </a:lnSpc>
            </a:pPr>
            <a:r>
              <a:rPr sz="1200" spc="-5" dirty="0">
                <a:latin typeface="Arial"/>
                <a:cs typeface="Arial"/>
              </a:rPr>
              <a:t>En </a:t>
            </a:r>
            <a:r>
              <a:rPr sz="1200" spc="140" dirty="0">
                <a:latin typeface="Arial"/>
                <a:cs typeface="Arial"/>
              </a:rPr>
              <a:t>generadores </a:t>
            </a:r>
            <a:r>
              <a:rPr sz="1200" spc="5" dirty="0">
                <a:latin typeface="Arial"/>
                <a:cs typeface="Arial"/>
              </a:rPr>
              <a:t>sin </a:t>
            </a:r>
            <a:r>
              <a:rPr sz="1200" spc="95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tierra,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0" dirty="0">
                <a:latin typeface="Arial"/>
                <a:cs typeface="Arial"/>
              </a:rPr>
              <a:t>tierra </a:t>
            </a:r>
            <a:r>
              <a:rPr sz="1200" spc="125" dirty="0">
                <a:latin typeface="Arial"/>
                <a:cs typeface="Arial"/>
              </a:rPr>
              <a:t>pueden </a:t>
            </a:r>
            <a:r>
              <a:rPr sz="1200" spc="110" dirty="0">
                <a:latin typeface="Arial"/>
                <a:cs typeface="Arial"/>
              </a:rPr>
              <a:t>causar </a:t>
            </a:r>
            <a:r>
              <a:rPr sz="1200" spc="95" dirty="0">
                <a:latin typeface="Arial"/>
                <a:cs typeface="Arial"/>
              </a:rPr>
              <a:t>altas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sobretensiones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transitorias.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Arial"/>
              <a:cs typeface="Arial"/>
            </a:endParaRPr>
          </a:p>
          <a:p>
            <a:pPr marL="12700" marR="6985" algn="just">
              <a:lnSpc>
                <a:spcPct val="96200"/>
              </a:lnSpc>
            </a:pPr>
            <a:r>
              <a:rPr sz="1200" spc="125" dirty="0">
                <a:latin typeface="Arial"/>
                <a:cs typeface="Arial"/>
              </a:rPr>
              <a:t>En generadores conectados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manera </a:t>
            </a:r>
            <a:r>
              <a:rPr sz="1200" spc="75" dirty="0">
                <a:latin typeface="Arial"/>
                <a:cs typeface="Arial"/>
              </a:rPr>
              <a:t>directa,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0" dirty="0">
                <a:latin typeface="Arial"/>
                <a:cs typeface="Arial"/>
              </a:rPr>
              <a:t>corrientes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falla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spc="145" dirty="0">
                <a:latin typeface="Arial"/>
                <a:cs typeface="Arial"/>
              </a:rPr>
              <a:t>pueden </a:t>
            </a:r>
            <a:r>
              <a:rPr sz="1200" dirty="0">
                <a:latin typeface="Arial"/>
                <a:cs typeface="Arial"/>
              </a:rPr>
              <a:t>ser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más </a:t>
            </a:r>
            <a:r>
              <a:rPr sz="1200" spc="100" dirty="0">
                <a:latin typeface="Arial"/>
                <a:cs typeface="Arial"/>
              </a:rPr>
              <a:t>altas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15" dirty="0">
                <a:latin typeface="Arial"/>
                <a:cs typeface="Arial"/>
              </a:rPr>
              <a:t>las </a:t>
            </a:r>
            <a:r>
              <a:rPr sz="1200" spc="95" dirty="0">
                <a:latin typeface="Arial"/>
                <a:cs typeface="Arial"/>
              </a:rPr>
              <a:t>corrientes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40" dirty="0">
                <a:latin typeface="Arial"/>
                <a:cs typeface="Arial"/>
              </a:rPr>
              <a:t>falla </a:t>
            </a:r>
            <a:r>
              <a:rPr sz="1200" spc="70" dirty="0">
                <a:latin typeface="Arial"/>
                <a:cs typeface="Arial"/>
              </a:rPr>
              <a:t>trifásicas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5" dirty="0">
                <a:latin typeface="Arial"/>
                <a:cs typeface="Arial"/>
              </a:rPr>
              <a:t>causar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daños </a:t>
            </a:r>
            <a:r>
              <a:rPr sz="1200" spc="105" dirty="0">
                <a:latin typeface="Arial"/>
                <a:cs typeface="Arial"/>
              </a:rPr>
              <a:t>térmicos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90" dirty="0">
                <a:latin typeface="Arial"/>
                <a:cs typeface="Arial"/>
              </a:rPr>
              <a:t>mecánicos. </a:t>
            </a:r>
            <a:r>
              <a:rPr sz="1200" spc="-5" dirty="0">
                <a:latin typeface="Arial"/>
                <a:cs typeface="Arial"/>
              </a:rPr>
              <a:t>Por </a:t>
            </a:r>
            <a:r>
              <a:rPr sz="1200" spc="10" dirty="0">
                <a:latin typeface="Arial"/>
                <a:cs typeface="Arial"/>
              </a:rPr>
              <a:t>lo </a:t>
            </a:r>
            <a:r>
              <a:rPr sz="1200" spc="105" dirty="0">
                <a:latin typeface="Arial"/>
                <a:cs typeface="Arial"/>
              </a:rPr>
              <a:t>tanto,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práctica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114" dirty="0">
                <a:latin typeface="Arial"/>
                <a:cs typeface="Arial"/>
              </a:rPr>
              <a:t>conectar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generadores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través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una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impedancia.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métodos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típicos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conexión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42685" cy="32054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715" algn="just">
              <a:lnSpc>
                <a:spcPct val="96100"/>
              </a:lnSpc>
              <a:spcBef>
                <a:spcPts val="155"/>
              </a:spcBef>
            </a:pP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 </a:t>
            </a:r>
            <a:r>
              <a:rPr sz="1200" spc="145" dirty="0">
                <a:latin typeface="Arial"/>
                <a:cs typeface="Arial"/>
              </a:rPr>
              <a:t>son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alta   </a:t>
            </a:r>
            <a:r>
              <a:rPr sz="1200" spc="90" dirty="0">
                <a:latin typeface="Arial"/>
                <a:cs typeface="Arial"/>
              </a:rPr>
              <a:t>resistencia, </a:t>
            </a:r>
            <a:r>
              <a:rPr sz="1200" spc="110" dirty="0">
                <a:latin typeface="Arial"/>
                <a:cs typeface="Arial"/>
              </a:rPr>
              <a:t>resonante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baja </a:t>
            </a:r>
            <a:r>
              <a:rPr sz="1200" spc="90" dirty="0">
                <a:latin typeface="Arial"/>
                <a:cs typeface="Arial"/>
              </a:rPr>
              <a:t>impedancia.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tipo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clase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puesta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0" dirty="0">
                <a:latin typeface="Arial"/>
                <a:cs typeface="Arial"/>
              </a:rPr>
              <a:t>tierra </a:t>
            </a:r>
            <a:r>
              <a:rPr sz="1200" spc="105" dirty="0">
                <a:latin typeface="Arial"/>
                <a:cs typeface="Arial"/>
              </a:rPr>
              <a:t>seleccionada </a:t>
            </a:r>
            <a:r>
              <a:rPr sz="1200" spc="125" dirty="0">
                <a:latin typeface="Arial"/>
                <a:cs typeface="Arial"/>
              </a:rPr>
              <a:t>depende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importancia </a:t>
            </a:r>
            <a:r>
              <a:rPr sz="1200" spc="85" dirty="0">
                <a:latin typeface="Arial"/>
                <a:cs typeface="Arial"/>
              </a:rPr>
              <a:t>relativa </a:t>
            </a:r>
            <a:r>
              <a:rPr sz="1200" spc="110" dirty="0">
                <a:latin typeface="Arial"/>
                <a:cs typeface="Arial"/>
              </a:rPr>
              <a:t>para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5" dirty="0">
                <a:latin typeface="Arial"/>
                <a:cs typeface="Arial"/>
              </a:rPr>
              <a:t>usuario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0" dirty="0">
                <a:latin typeface="Arial"/>
                <a:cs typeface="Arial"/>
              </a:rPr>
              <a:t>cada </a:t>
            </a:r>
            <a:r>
              <a:rPr sz="1200" spc="125" dirty="0">
                <a:latin typeface="Arial"/>
                <a:cs typeface="Arial"/>
              </a:rPr>
              <a:t>uno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55" dirty="0">
                <a:latin typeface="Arial"/>
                <a:cs typeface="Arial"/>
              </a:rPr>
              <a:t>cinco </a:t>
            </a:r>
            <a:r>
              <a:rPr sz="1200" spc="80" dirty="0">
                <a:latin typeface="Arial"/>
                <a:cs typeface="Arial"/>
              </a:rPr>
              <a:t>objetivos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enumerados</a:t>
            </a:r>
            <a:r>
              <a:rPr sz="1200" spc="2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diapositiva.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Las </a:t>
            </a:r>
            <a:r>
              <a:rPr sz="1200" spc="120" dirty="0">
                <a:latin typeface="Arial"/>
                <a:cs typeface="Arial"/>
              </a:rPr>
              <a:t>sobretensiones temporales </a:t>
            </a:r>
            <a:r>
              <a:rPr sz="1200" spc="125" dirty="0">
                <a:latin typeface="Arial"/>
                <a:cs typeface="Arial"/>
              </a:rPr>
              <a:t>son </a:t>
            </a:r>
            <a:r>
              <a:rPr sz="1200" spc="120" dirty="0">
                <a:latin typeface="Arial"/>
                <a:cs typeface="Arial"/>
              </a:rPr>
              <a:t>tensiones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frecuencia </a:t>
            </a:r>
            <a:r>
              <a:rPr sz="1200" spc="95" dirty="0">
                <a:latin typeface="Arial"/>
                <a:cs typeface="Arial"/>
              </a:rPr>
              <a:t>fundamental. </a:t>
            </a:r>
            <a:r>
              <a:rPr sz="1200" spc="-10" dirty="0">
                <a:latin typeface="Arial"/>
                <a:cs typeface="Arial"/>
              </a:rPr>
              <a:t>Las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sobretensiones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transitorias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consisten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60" dirty="0">
                <a:latin typeface="Arial"/>
                <a:cs typeface="Arial"/>
              </a:rPr>
              <a:t>en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sobretensiones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frecuencia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natural </a:t>
            </a:r>
            <a:r>
              <a:rPr sz="1200" spc="105" dirty="0">
                <a:latin typeface="Arial"/>
                <a:cs typeface="Arial"/>
              </a:rPr>
              <a:t>superpuestas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20" dirty="0">
                <a:latin typeface="Arial"/>
                <a:cs typeface="Arial"/>
              </a:rPr>
              <a:t>sobretensiones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frecuencia fundamental. </a:t>
            </a:r>
            <a:r>
              <a:rPr sz="1200" spc="114" dirty="0">
                <a:latin typeface="Arial"/>
                <a:cs typeface="Arial"/>
              </a:rPr>
              <a:t>Como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indican</a:t>
            </a:r>
            <a:r>
              <a:rPr sz="1200" spc="80" dirty="0">
                <a:latin typeface="Arial"/>
                <a:cs typeface="Arial"/>
              </a:rPr>
              <a:t> los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nombres,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sobretensiones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temporales</a:t>
            </a:r>
            <a:r>
              <a:rPr sz="1200" spc="125" dirty="0">
                <a:latin typeface="Arial"/>
                <a:cs typeface="Arial"/>
              </a:rPr>
              <a:t> duran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más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sobretensiones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transitorias.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Como </a:t>
            </a:r>
            <a:r>
              <a:rPr sz="1200" spc="85" dirty="0">
                <a:latin typeface="Arial"/>
                <a:cs typeface="Arial"/>
              </a:rPr>
              <a:t>ejemplo,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considere  </a:t>
            </a:r>
            <a:r>
              <a:rPr sz="1200" spc="100" dirty="0">
                <a:latin typeface="Arial"/>
                <a:cs typeface="Arial"/>
              </a:rPr>
              <a:t>una </a:t>
            </a:r>
            <a:r>
              <a:rPr sz="1200" spc="70" dirty="0">
                <a:latin typeface="Arial"/>
                <a:cs typeface="Arial"/>
              </a:rPr>
              <a:t>falla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fase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en un </a:t>
            </a:r>
            <a:r>
              <a:rPr sz="1200" spc="90" dirty="0">
                <a:latin typeface="Arial"/>
                <a:cs typeface="Arial"/>
              </a:rPr>
              <a:t>sistema </a:t>
            </a:r>
            <a:r>
              <a:rPr sz="1200" spc="70" dirty="0">
                <a:latin typeface="Arial"/>
                <a:cs typeface="Arial"/>
              </a:rPr>
              <a:t>trifásico. </a:t>
            </a:r>
            <a:r>
              <a:rPr sz="1200" spc="-5" dirty="0">
                <a:latin typeface="Arial"/>
                <a:cs typeface="Arial"/>
              </a:rPr>
              <a:t>En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inicio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la falla,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14" dirty="0">
                <a:latin typeface="Arial"/>
                <a:cs typeface="Arial"/>
              </a:rPr>
              <a:t>produce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85" dirty="0">
                <a:latin typeface="Arial"/>
                <a:cs typeface="Arial"/>
              </a:rPr>
              <a:t>transitorio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frecuencia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natural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las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fases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sin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falla,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pero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decae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rápidamente.  </a:t>
            </a:r>
            <a:r>
              <a:rPr sz="1200" dirty="0">
                <a:latin typeface="Arial"/>
                <a:cs typeface="Arial"/>
              </a:rPr>
              <a:t>Sin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embargo,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70" dirty="0">
                <a:latin typeface="Arial"/>
                <a:cs typeface="Arial"/>
              </a:rPr>
              <a:t>voltajes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frecuencia </a:t>
            </a:r>
            <a:r>
              <a:rPr sz="1200" spc="100" dirty="0">
                <a:latin typeface="Arial"/>
                <a:cs typeface="Arial"/>
              </a:rPr>
              <a:t>fundamental </a:t>
            </a:r>
            <a:r>
              <a:rPr sz="1200" spc="95" dirty="0">
                <a:latin typeface="Arial"/>
                <a:cs typeface="Arial"/>
              </a:rPr>
              <a:t>elevados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5" dirty="0">
                <a:latin typeface="Arial"/>
                <a:cs typeface="Arial"/>
              </a:rPr>
              <a:t>fases </a:t>
            </a:r>
            <a:r>
              <a:rPr sz="1200" dirty="0">
                <a:latin typeface="Arial"/>
                <a:cs typeface="Arial"/>
              </a:rPr>
              <a:t>sin </a:t>
            </a:r>
            <a:r>
              <a:rPr sz="1200" spc="-15" dirty="0">
                <a:latin typeface="Arial"/>
                <a:cs typeface="Arial"/>
              </a:rPr>
              <a:t>falla 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persisten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mientras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esté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presente.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Arial"/>
              <a:cs typeface="Arial"/>
            </a:endParaRPr>
          </a:p>
          <a:p>
            <a:pPr marL="12700" marR="8255" algn="just">
              <a:lnSpc>
                <a:spcPct val="95900"/>
              </a:lnSpc>
            </a:pPr>
            <a:r>
              <a:rPr sz="1200" spc="110" dirty="0">
                <a:latin typeface="Arial"/>
                <a:cs typeface="Arial"/>
              </a:rPr>
              <a:t>Estas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sobretensiones</a:t>
            </a:r>
            <a:r>
              <a:rPr sz="1200" spc="110" dirty="0">
                <a:latin typeface="Arial"/>
                <a:cs typeface="Arial"/>
              </a:rPr>
              <a:t> sobrecargan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aislamiento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sus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magnitudes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determinan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valores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nominales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descargadores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sobretensión.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28522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6115" y="614044"/>
            <a:ext cx="6221730" cy="68199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1070"/>
              </a:spcBef>
            </a:pPr>
            <a:r>
              <a:rPr spc="-5" dirty="0">
                <a:solidFill>
                  <a:srgbClr val="006FC0"/>
                </a:solidFill>
              </a:rPr>
              <a:t>Conexión a</a:t>
            </a:r>
            <a:r>
              <a:rPr spc="10" dirty="0">
                <a:solidFill>
                  <a:srgbClr val="006FC0"/>
                </a:solidFill>
              </a:rPr>
              <a:t> </a:t>
            </a:r>
            <a:r>
              <a:rPr spc="-5" dirty="0">
                <a:solidFill>
                  <a:srgbClr val="006FC0"/>
                </a:solidFill>
              </a:rPr>
              <a:t>tierra</a:t>
            </a:r>
            <a:r>
              <a:rPr spc="5" dirty="0">
                <a:solidFill>
                  <a:srgbClr val="006FC0"/>
                </a:solidFill>
              </a:rPr>
              <a:t> </a:t>
            </a:r>
            <a:r>
              <a:rPr spc="-15" dirty="0">
                <a:solidFill>
                  <a:srgbClr val="006FC0"/>
                </a:solidFill>
              </a:rPr>
              <a:t>de </a:t>
            </a:r>
            <a:r>
              <a:rPr dirty="0">
                <a:solidFill>
                  <a:srgbClr val="006FC0"/>
                </a:solidFill>
              </a:rPr>
              <a:t>alta</a:t>
            </a:r>
            <a:r>
              <a:rPr spc="10" dirty="0">
                <a:solidFill>
                  <a:srgbClr val="006FC0"/>
                </a:solidFill>
              </a:rPr>
              <a:t> </a:t>
            </a:r>
            <a:r>
              <a:rPr spc="-5" dirty="0">
                <a:solidFill>
                  <a:srgbClr val="006FC0"/>
                </a:solidFill>
              </a:rPr>
              <a:t>resistencia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0414" y="1475105"/>
            <a:ext cx="4270495" cy="25647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14196" y="4207002"/>
            <a:ext cx="6030595" cy="187642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>
              <a:lnSpc>
                <a:spcPts val="2060"/>
              </a:lnSpc>
              <a:spcBef>
                <a:spcPts val="250"/>
              </a:spcBef>
              <a:tabLst>
                <a:tab pos="688340" algn="l"/>
                <a:tab pos="2061845" algn="l"/>
                <a:tab pos="2506980" algn="l"/>
                <a:tab pos="3155950" algn="l"/>
                <a:tab pos="3880485" algn="l"/>
                <a:tab pos="4516755" algn="l"/>
                <a:tab pos="5826125" algn="l"/>
              </a:tabLst>
            </a:pP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	re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j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o	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v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al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es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á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co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ec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al  secundario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transformador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de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distribución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241300" marR="8255" indent="-228600">
              <a:lnSpc>
                <a:spcPts val="2060"/>
              </a:lnSpc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1800" b="1" spc="2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valor</a:t>
            </a:r>
            <a:r>
              <a:rPr sz="1800" b="1" spc="2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25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800" b="1" spc="2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resistencia</a:t>
            </a:r>
            <a:r>
              <a:rPr sz="1800" b="1" spc="2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se</a:t>
            </a:r>
            <a:r>
              <a:rPr sz="1800" b="1" spc="27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selecciona</a:t>
            </a:r>
            <a:r>
              <a:rPr sz="1800" b="1" spc="2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para</a:t>
            </a:r>
            <a:r>
              <a:rPr sz="1800" b="1" spc="2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limitar </a:t>
            </a:r>
            <a:r>
              <a:rPr sz="1800" b="1" spc="-48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las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sobretensiones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Corriente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monofásica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tierra: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5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15A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3520" y="7529591"/>
            <a:ext cx="423933" cy="12763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85596" y="6435597"/>
            <a:ext cx="6243320" cy="26904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6350" algn="just">
              <a:lnSpc>
                <a:spcPct val="957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conexión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tierra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alta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resistencia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común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generadores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conectados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</a:t>
            </a:r>
            <a:r>
              <a:rPr sz="1200" spc="120" dirty="0">
                <a:latin typeface="Arial"/>
                <a:cs typeface="Arial"/>
              </a:rPr>
              <a:t> 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través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transformador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elevador</a:t>
            </a:r>
            <a:r>
              <a:rPr sz="1200" spc="85" dirty="0">
                <a:latin typeface="Arial"/>
                <a:cs typeface="Arial"/>
              </a:rPr>
              <a:t> dedicado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(disposición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unidad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generador-transformador). </a:t>
            </a:r>
            <a:r>
              <a:rPr sz="1200" spc="90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40" dirty="0">
                <a:latin typeface="Arial"/>
                <a:cs typeface="Arial"/>
              </a:rPr>
              <a:t>muestra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diapositiva, </a:t>
            </a:r>
            <a:r>
              <a:rPr sz="1200" spc="130" dirty="0">
                <a:latin typeface="Arial"/>
                <a:cs typeface="Arial"/>
              </a:rPr>
              <a:t>este </a:t>
            </a:r>
            <a:r>
              <a:rPr sz="1200" spc="155" dirty="0">
                <a:latin typeface="Arial"/>
                <a:cs typeface="Arial"/>
              </a:rPr>
              <a:t>método </a:t>
            </a:r>
            <a:r>
              <a:rPr sz="1200" dirty="0">
                <a:latin typeface="Arial"/>
                <a:cs typeface="Arial"/>
              </a:rPr>
              <a:t>utiliza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transformador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distribución </a:t>
            </a:r>
            <a:r>
              <a:rPr sz="1200" spc="100" dirty="0">
                <a:latin typeface="Arial"/>
                <a:cs typeface="Arial"/>
              </a:rPr>
              <a:t>conectado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entre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tierra,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105" dirty="0">
                <a:latin typeface="Arial"/>
                <a:cs typeface="Arial"/>
              </a:rPr>
              <a:t>resistencia </a:t>
            </a:r>
            <a:r>
              <a:rPr sz="1200" spc="110" dirty="0">
                <a:latin typeface="Arial"/>
                <a:cs typeface="Arial"/>
              </a:rPr>
              <a:t>conectada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secundario</a:t>
            </a:r>
            <a:r>
              <a:rPr sz="1200" spc="2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8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transformador.</a:t>
            </a:r>
            <a:r>
              <a:rPr sz="1200" spc="3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valor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7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resistencia</a:t>
            </a:r>
            <a:r>
              <a:rPr sz="1200" spc="2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visto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desde</a:t>
            </a:r>
            <a:r>
              <a:rPr sz="1200" spc="2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26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primario</a:t>
            </a:r>
            <a:endParaRPr sz="1200">
              <a:latin typeface="Arial"/>
              <a:cs typeface="Arial"/>
            </a:endParaRPr>
          </a:p>
          <a:p>
            <a:pPr marL="12700" marR="5715" indent="462915" algn="just">
              <a:lnSpc>
                <a:spcPct val="96200"/>
              </a:lnSpc>
              <a:spcBef>
                <a:spcPts val="200"/>
              </a:spcBef>
            </a:pPr>
            <a:r>
              <a:rPr sz="1200" spc="90" dirty="0">
                <a:latin typeface="Arial"/>
                <a:cs typeface="Arial"/>
              </a:rPr>
              <a:t>es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típicamente </a:t>
            </a:r>
            <a:r>
              <a:rPr sz="1200" dirty="0">
                <a:latin typeface="Arial"/>
                <a:cs typeface="Arial"/>
              </a:rPr>
              <a:t>igual,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poco </a:t>
            </a:r>
            <a:r>
              <a:rPr sz="1200" spc="114" dirty="0">
                <a:latin typeface="Arial"/>
                <a:cs typeface="Arial"/>
              </a:rPr>
              <a:t>menor,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tercio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reactancia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capacitiva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fase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spc="-120" dirty="0">
                <a:latin typeface="Arial"/>
                <a:cs typeface="Arial"/>
              </a:rPr>
              <a:t>Xc </a:t>
            </a:r>
            <a:r>
              <a:rPr sz="1200" spc="75" dirty="0">
                <a:latin typeface="Arial"/>
                <a:cs typeface="Arial"/>
              </a:rPr>
              <a:t>del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10" dirty="0">
                <a:latin typeface="Arial"/>
                <a:cs typeface="Arial"/>
              </a:rPr>
              <a:t>otros </a:t>
            </a:r>
            <a:r>
              <a:rPr sz="1200" spc="125" dirty="0">
                <a:latin typeface="Arial"/>
                <a:cs typeface="Arial"/>
              </a:rPr>
              <a:t>equipos conectados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los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terminales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generador.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Normalmente,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alta  </a:t>
            </a:r>
            <a:r>
              <a:rPr sz="1200" spc="90" dirty="0">
                <a:latin typeface="Arial"/>
                <a:cs typeface="Arial"/>
              </a:rPr>
              <a:t>resistencia  </a:t>
            </a:r>
            <a:r>
              <a:rPr sz="1200" dirty="0">
                <a:latin typeface="Arial"/>
                <a:cs typeface="Arial"/>
              </a:rPr>
              <a:t>limita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las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corrientes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tierra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15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menos.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96200"/>
              </a:lnSpc>
            </a:pPr>
            <a:r>
              <a:rPr sz="1200" spc="110" dirty="0">
                <a:latin typeface="Arial"/>
                <a:cs typeface="Arial"/>
              </a:rPr>
              <a:t>Generalmente, </a:t>
            </a:r>
            <a:r>
              <a:rPr sz="1200" spc="10" dirty="0">
                <a:latin typeface="Arial"/>
                <a:cs typeface="Arial"/>
              </a:rPr>
              <a:t>la  </a:t>
            </a:r>
            <a:r>
              <a:rPr sz="1200" spc="90" dirty="0">
                <a:latin typeface="Arial"/>
                <a:cs typeface="Arial"/>
              </a:rPr>
              <a:t>tensión </a:t>
            </a:r>
            <a:r>
              <a:rPr sz="1200" spc="100" dirty="0">
                <a:latin typeface="Arial"/>
                <a:cs typeface="Arial"/>
              </a:rPr>
              <a:t>nominal </a:t>
            </a:r>
            <a:r>
              <a:rPr sz="1200" spc="90" dirty="0">
                <a:latin typeface="Arial"/>
                <a:cs typeface="Arial"/>
              </a:rPr>
              <a:t>primaria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transformador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distribución 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-5" dirty="0">
                <a:latin typeface="Arial"/>
                <a:cs typeface="Arial"/>
              </a:rPr>
              <a:t>1,5 </a:t>
            </a:r>
            <a:r>
              <a:rPr sz="1200" spc="90" dirty="0">
                <a:latin typeface="Arial"/>
                <a:cs typeface="Arial"/>
              </a:rPr>
              <a:t>veces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tensión </a:t>
            </a:r>
            <a:r>
              <a:rPr sz="1200" spc="105" dirty="0">
                <a:latin typeface="Arial"/>
                <a:cs typeface="Arial"/>
              </a:rPr>
              <a:t>nominal </a:t>
            </a:r>
            <a:r>
              <a:rPr sz="1200" spc="155" dirty="0">
                <a:latin typeface="Arial"/>
                <a:cs typeface="Arial"/>
              </a:rPr>
              <a:t>de </a:t>
            </a:r>
            <a:r>
              <a:rPr sz="1200" spc="135" dirty="0">
                <a:latin typeface="Arial"/>
                <a:cs typeface="Arial"/>
              </a:rPr>
              <a:t>fase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25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5" dirty="0">
                <a:latin typeface="Arial"/>
                <a:cs typeface="Arial"/>
              </a:rPr>
              <a:t>generador.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30" dirty="0">
                <a:latin typeface="Arial"/>
                <a:cs typeface="Arial"/>
              </a:rPr>
              <a:t>potencia </a:t>
            </a:r>
            <a:r>
              <a:rPr sz="1200" spc="55" dirty="0">
                <a:latin typeface="Arial"/>
                <a:cs typeface="Arial"/>
              </a:rPr>
              <a:t>en 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-70" dirty="0">
                <a:latin typeface="Arial"/>
                <a:cs typeface="Arial"/>
              </a:rPr>
              <a:t>kVA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transformador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distribución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depende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si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el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usuario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activa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alarma </a:t>
            </a:r>
            <a:r>
              <a:rPr sz="1200" spc="-3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disparo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cuando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detecta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falla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42685" cy="26657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0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Un </a:t>
            </a:r>
            <a:r>
              <a:rPr sz="1200" dirty="0">
                <a:latin typeface="Arial"/>
                <a:cs typeface="Arial"/>
              </a:rPr>
              <a:t>relé</a:t>
            </a:r>
            <a:r>
              <a:rPr sz="1200" spc="3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sobretensión </a:t>
            </a:r>
            <a:r>
              <a:rPr sz="1200" spc="100" dirty="0">
                <a:latin typeface="Arial"/>
                <a:cs typeface="Arial"/>
              </a:rPr>
              <a:t>sensible, </a:t>
            </a:r>
            <a:r>
              <a:rPr sz="1200" spc="105" dirty="0">
                <a:latin typeface="Arial"/>
                <a:cs typeface="Arial"/>
              </a:rPr>
              <a:t>sintonizado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frecuencia </a:t>
            </a:r>
            <a:r>
              <a:rPr sz="1200" spc="105" dirty="0">
                <a:latin typeface="Arial"/>
                <a:cs typeface="Arial"/>
              </a:rPr>
              <a:t>fundamental,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está </a:t>
            </a:r>
            <a:r>
              <a:rPr sz="1200" spc="110" dirty="0">
                <a:latin typeface="Arial"/>
                <a:cs typeface="Arial"/>
              </a:rPr>
              <a:t>conectado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10" dirty="0">
                <a:latin typeface="Arial"/>
                <a:cs typeface="Arial"/>
              </a:rPr>
              <a:t>secundario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transformador para </a:t>
            </a:r>
            <a:r>
              <a:rPr sz="1200" spc="105" dirty="0">
                <a:latin typeface="Arial"/>
                <a:cs typeface="Arial"/>
              </a:rPr>
              <a:t>proporcionar </a:t>
            </a:r>
            <a:r>
              <a:rPr sz="1200" spc="95" dirty="0">
                <a:latin typeface="Arial"/>
                <a:cs typeface="Arial"/>
              </a:rPr>
              <a:t>protección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falla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05" dirty="0">
                <a:latin typeface="Arial"/>
                <a:cs typeface="Arial"/>
              </a:rPr>
              <a:t>estator </a:t>
            </a:r>
            <a:r>
              <a:rPr sz="1200" spc="120" dirty="0">
                <a:latin typeface="Arial"/>
                <a:cs typeface="Arial"/>
              </a:rPr>
              <a:t>en </a:t>
            </a:r>
            <a:r>
              <a:rPr sz="1200" spc="130" dirty="0">
                <a:latin typeface="Arial"/>
                <a:cs typeface="Arial"/>
              </a:rPr>
              <a:t>aproximadamente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90 %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90" dirty="0">
                <a:latin typeface="Arial"/>
                <a:cs typeface="Arial"/>
              </a:rPr>
              <a:t>devanado. </a:t>
            </a:r>
            <a:r>
              <a:rPr sz="1200" spc="95" dirty="0">
                <a:latin typeface="Arial"/>
                <a:cs typeface="Arial"/>
              </a:rPr>
              <a:t>Esto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significa </a:t>
            </a:r>
            <a:r>
              <a:rPr sz="1200" spc="90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no se </a:t>
            </a:r>
            <a:r>
              <a:rPr sz="1200" spc="130" dirty="0">
                <a:latin typeface="Arial"/>
                <a:cs typeface="Arial"/>
              </a:rPr>
              <a:t>detectarán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-5" dirty="0">
                <a:latin typeface="Arial"/>
                <a:cs typeface="Arial"/>
              </a:rPr>
              <a:t>10 % </a:t>
            </a:r>
            <a:r>
              <a:rPr sz="1200" spc="-1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devanado </a:t>
            </a:r>
            <a:r>
              <a:rPr sz="1200" spc="100" dirty="0">
                <a:latin typeface="Arial"/>
                <a:cs typeface="Arial"/>
              </a:rPr>
              <a:t>cerca </a:t>
            </a:r>
            <a:r>
              <a:rPr sz="1200" spc="-20" dirty="0">
                <a:latin typeface="Arial"/>
                <a:cs typeface="Arial"/>
              </a:rPr>
              <a:t>del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neutro. </a:t>
            </a:r>
            <a:r>
              <a:rPr sz="1200" dirty="0">
                <a:latin typeface="Arial"/>
                <a:cs typeface="Arial"/>
              </a:rPr>
              <a:t>Sin </a:t>
            </a:r>
            <a:r>
              <a:rPr sz="1200" spc="125" dirty="0">
                <a:latin typeface="Arial"/>
                <a:cs typeface="Arial"/>
              </a:rPr>
              <a:t>embargo, </a:t>
            </a:r>
            <a:r>
              <a:rPr sz="1200" spc="110" dirty="0">
                <a:latin typeface="Arial"/>
                <a:cs typeface="Arial"/>
              </a:rPr>
              <a:t>otras técnicas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protección </a:t>
            </a:r>
            <a:r>
              <a:rPr sz="1200" spc="105" dirty="0">
                <a:latin typeface="Arial"/>
                <a:cs typeface="Arial"/>
              </a:rPr>
              <a:t>permiten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detección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estas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fallas.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6985" algn="just">
              <a:lnSpc>
                <a:spcPct val="96000"/>
              </a:lnSpc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conexión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tierra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resonante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otra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alternativa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para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generadores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conectados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10" dirty="0">
                <a:latin typeface="Arial"/>
                <a:cs typeface="Arial"/>
              </a:rPr>
              <a:t>través </a:t>
            </a:r>
            <a:r>
              <a:rPr sz="1200" dirty="0">
                <a:latin typeface="Arial"/>
                <a:cs typeface="Arial"/>
              </a:rPr>
              <a:t>de un </a:t>
            </a:r>
            <a:r>
              <a:rPr sz="1200" spc="114" dirty="0">
                <a:latin typeface="Arial"/>
                <a:cs typeface="Arial"/>
              </a:rPr>
              <a:t>transformador </a:t>
            </a:r>
            <a:r>
              <a:rPr sz="1200" spc="95" dirty="0">
                <a:latin typeface="Arial"/>
                <a:cs typeface="Arial"/>
              </a:rPr>
              <a:t>elevador dedicado.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puesta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tierra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resonante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utiliza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reactor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sintonizable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conectado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al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secundario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transformador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distribución.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impedancia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reactor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ajusta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75" dirty="0">
                <a:latin typeface="Arial"/>
                <a:cs typeface="Arial"/>
              </a:rPr>
              <a:t>tercio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reactancia capacitiva </a:t>
            </a:r>
            <a:r>
              <a:rPr sz="1200" dirty="0">
                <a:latin typeface="Arial"/>
                <a:cs typeface="Arial"/>
              </a:rPr>
              <a:t>por   </a:t>
            </a:r>
            <a:r>
              <a:rPr sz="1200" spc="105" dirty="0">
                <a:latin typeface="Arial"/>
                <a:cs typeface="Arial"/>
              </a:rPr>
              <a:t>fase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tierra. </a:t>
            </a:r>
            <a:r>
              <a:rPr sz="1200" spc="-5" dirty="0">
                <a:latin typeface="Arial"/>
                <a:cs typeface="Arial"/>
              </a:rPr>
              <a:t>En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5" dirty="0">
                <a:latin typeface="Arial"/>
                <a:cs typeface="Arial"/>
              </a:rPr>
              <a:t>caso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80" dirty="0">
                <a:latin typeface="Arial"/>
                <a:cs typeface="Arial"/>
              </a:rPr>
              <a:t>tierra,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30" dirty="0">
                <a:latin typeface="Arial"/>
                <a:cs typeface="Arial"/>
              </a:rPr>
              <a:t>sistema </a:t>
            </a:r>
            <a:r>
              <a:rPr sz="1200" spc="125" dirty="0">
                <a:latin typeface="Arial"/>
                <a:cs typeface="Arial"/>
              </a:rPr>
              <a:t>está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05" dirty="0">
                <a:latin typeface="Arial"/>
                <a:cs typeface="Arial"/>
              </a:rPr>
              <a:t>resonancia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falla </a:t>
            </a:r>
            <a:r>
              <a:rPr sz="1200" spc="100" dirty="0">
                <a:latin typeface="Arial"/>
                <a:cs typeface="Arial"/>
              </a:rPr>
              <a:t>suele </a:t>
            </a:r>
            <a:r>
              <a:rPr sz="1200" spc="5" dirty="0">
                <a:latin typeface="Arial"/>
                <a:cs typeface="Arial"/>
              </a:rPr>
              <a:t>ser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inferior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1 A. La </a:t>
            </a:r>
            <a:r>
              <a:rPr sz="1200" spc="95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spc="95" dirty="0">
                <a:latin typeface="Arial"/>
                <a:cs typeface="Arial"/>
              </a:rPr>
              <a:t>resonante </a:t>
            </a:r>
            <a:r>
              <a:rPr sz="1200" spc="80" dirty="0">
                <a:latin typeface="Arial"/>
                <a:cs typeface="Arial"/>
              </a:rPr>
              <a:t>del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se utiliza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mucho 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menos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que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conexión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tierra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alta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resistencia.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71055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8514" y="826135"/>
            <a:ext cx="6221730" cy="68199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346075">
              <a:lnSpc>
                <a:spcPct val="100000"/>
              </a:lnSpc>
              <a:spcBef>
                <a:spcPts val="840"/>
              </a:spcBef>
            </a:pPr>
            <a:r>
              <a:rPr spc="-5" dirty="0">
                <a:solidFill>
                  <a:srgbClr val="006FC0"/>
                </a:solidFill>
              </a:rPr>
              <a:t>Conexión a</a:t>
            </a:r>
            <a:r>
              <a:rPr spc="10" dirty="0">
                <a:solidFill>
                  <a:srgbClr val="006FC0"/>
                </a:solidFill>
              </a:rPr>
              <a:t> </a:t>
            </a:r>
            <a:r>
              <a:rPr spc="-5" dirty="0">
                <a:solidFill>
                  <a:srgbClr val="006FC0"/>
                </a:solidFill>
              </a:rPr>
              <a:t>tierra</a:t>
            </a:r>
            <a:r>
              <a:rPr spc="10" dirty="0">
                <a:solidFill>
                  <a:srgbClr val="006FC0"/>
                </a:solidFill>
              </a:rPr>
              <a:t> </a:t>
            </a:r>
            <a:r>
              <a:rPr spc="-15" dirty="0">
                <a:solidFill>
                  <a:srgbClr val="006FC0"/>
                </a:solidFill>
              </a:rPr>
              <a:t>de </a:t>
            </a:r>
            <a:r>
              <a:rPr spc="-5" dirty="0">
                <a:solidFill>
                  <a:srgbClr val="006FC0"/>
                </a:solidFill>
              </a:rPr>
              <a:t>baja</a:t>
            </a:r>
            <a:r>
              <a:rPr spc="5" dirty="0">
                <a:solidFill>
                  <a:srgbClr val="006FC0"/>
                </a:solidFill>
              </a:rPr>
              <a:t> </a:t>
            </a:r>
            <a:r>
              <a:rPr spc="-5" dirty="0">
                <a:solidFill>
                  <a:srgbClr val="006FC0"/>
                </a:solidFill>
              </a:rPr>
              <a:t>resistencia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4679" y="1661160"/>
            <a:ext cx="3505230" cy="224917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70940" y="4057650"/>
            <a:ext cx="4491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9500" algn="l"/>
                <a:tab pos="1432560" algn="l"/>
                <a:tab pos="2572385" algn="l"/>
                <a:tab pos="3001645" algn="l"/>
                <a:tab pos="3616960" algn="l"/>
                <a:tab pos="3905885" algn="l"/>
              </a:tabLst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ita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orri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nte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f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ti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98474" y="4057650"/>
            <a:ext cx="154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1625" algn="l"/>
                <a:tab pos="1263650" algn="l"/>
              </a:tabLst>
            </a:pP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ent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9540" y="4322826"/>
            <a:ext cx="4448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7935" algn="l"/>
                <a:tab pos="1970405" algn="l"/>
                <a:tab pos="3052445" algn="l"/>
                <a:tab pos="3470275" algn="l"/>
              </a:tabLst>
            </a:pP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amperios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para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permitir	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la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selectiva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53874" y="4322826"/>
            <a:ext cx="1290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9410" algn="l"/>
              </a:tabLst>
            </a:pP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y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si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0940" y="4585208"/>
            <a:ext cx="3926840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operación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 la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spc="-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Sobretensiones</a:t>
            </a:r>
            <a:r>
              <a:rPr sz="1800" b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r>
              <a:rPr sz="1800" b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bajas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596" y="5865621"/>
            <a:ext cx="6263005" cy="7327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6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baja </a:t>
            </a:r>
            <a:r>
              <a:rPr sz="1200" spc="105" dirty="0">
                <a:latin typeface="Arial"/>
                <a:cs typeface="Arial"/>
              </a:rPr>
              <a:t>impedancia </a:t>
            </a:r>
            <a:r>
              <a:rPr sz="1200" dirty="0">
                <a:latin typeface="Arial"/>
                <a:cs typeface="Arial"/>
              </a:rPr>
              <a:t>utiliza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00" dirty="0">
                <a:latin typeface="Arial"/>
                <a:cs typeface="Arial"/>
              </a:rPr>
              <a:t>resistencia </a:t>
            </a:r>
            <a:r>
              <a:rPr sz="1200" dirty="0">
                <a:latin typeface="Arial"/>
                <a:cs typeface="Arial"/>
              </a:rPr>
              <a:t>o un </a:t>
            </a:r>
            <a:r>
              <a:rPr sz="1200" spc="100" dirty="0">
                <a:latin typeface="Arial"/>
                <a:cs typeface="Arial"/>
              </a:rPr>
              <a:t>inductor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conectado </a:t>
            </a:r>
            <a:r>
              <a:rPr sz="1200" spc="105" dirty="0">
                <a:latin typeface="Arial"/>
                <a:cs typeface="Arial"/>
              </a:rPr>
              <a:t>entre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25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65" dirty="0">
                <a:latin typeface="Arial"/>
                <a:cs typeface="Arial"/>
              </a:rPr>
              <a:t>tierra.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spc="75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resistencia,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suele </a:t>
            </a:r>
            <a:r>
              <a:rPr sz="1200" dirty="0">
                <a:latin typeface="Arial"/>
                <a:cs typeface="Arial"/>
              </a:rPr>
              <a:t>ser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superior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150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%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corriente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nominal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5596" y="6966331"/>
            <a:ext cx="2997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0" dirty="0">
                <a:latin typeface="Arial"/>
                <a:cs typeface="Arial"/>
              </a:rPr>
              <a:t>resistencia.</a:t>
            </a:r>
            <a:r>
              <a:rPr sz="1200" spc="2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clasificaciones</a:t>
            </a:r>
            <a:r>
              <a:rPr sz="1200" spc="2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7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alta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5596" y="6789546"/>
            <a:ext cx="6263005" cy="385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415"/>
              </a:lnSpc>
              <a:spcBef>
                <a:spcPts val="100"/>
              </a:spcBef>
              <a:tabLst>
                <a:tab pos="484505" algn="l"/>
                <a:tab pos="1088390" algn="l"/>
                <a:tab pos="1560830" algn="l"/>
                <a:tab pos="2630805" algn="l"/>
                <a:tab pos="3112135" algn="l"/>
                <a:tab pos="5820410" algn="l"/>
                <a:tab pos="6118860" algn="l"/>
              </a:tabLst>
            </a:pPr>
            <a:r>
              <a:rPr sz="1200" spc="125" dirty="0">
                <a:latin typeface="Arial"/>
                <a:cs typeface="Arial"/>
              </a:rPr>
              <a:t>E</a:t>
            </a:r>
            <a:r>
              <a:rPr sz="1200" spc="90" dirty="0">
                <a:latin typeface="Arial"/>
                <a:cs typeface="Arial"/>
              </a:rPr>
              <a:t>s</a:t>
            </a:r>
            <a:r>
              <a:rPr sz="1200" spc="70" dirty="0">
                <a:latin typeface="Arial"/>
                <a:cs typeface="Arial"/>
              </a:rPr>
              <a:t>t</a:t>
            </a:r>
            <a:r>
              <a:rPr sz="1200" spc="90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20" dirty="0">
                <a:latin typeface="Arial"/>
                <a:cs typeface="Arial"/>
              </a:rPr>
              <a:t>l</a:t>
            </a:r>
            <a:r>
              <a:rPr sz="1200" spc="25" dirty="0">
                <a:latin typeface="Arial"/>
                <a:cs typeface="Arial"/>
              </a:rPr>
              <a:t>í</a:t>
            </a:r>
            <a:r>
              <a:rPr sz="1200" spc="-40" dirty="0">
                <a:latin typeface="Arial"/>
                <a:cs typeface="Arial"/>
              </a:rPr>
              <a:t>m</a:t>
            </a:r>
            <a:r>
              <a:rPr sz="1200" spc="20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te	</a:t>
            </a:r>
            <a:r>
              <a:rPr sz="1200" spc="114" dirty="0">
                <a:latin typeface="Arial"/>
                <a:cs typeface="Arial"/>
              </a:rPr>
              <a:t>e</a:t>
            </a:r>
            <a:r>
              <a:rPr sz="1200" spc="90" dirty="0">
                <a:latin typeface="Arial"/>
                <a:cs typeface="Arial"/>
              </a:rPr>
              <a:t>s</a:t>
            </a:r>
            <a:r>
              <a:rPr sz="1200" spc="70" dirty="0">
                <a:latin typeface="Arial"/>
                <a:cs typeface="Arial"/>
              </a:rPr>
              <a:t>t</a:t>
            </a:r>
            <a:r>
              <a:rPr sz="1200" spc="120" dirty="0">
                <a:latin typeface="Arial"/>
                <a:cs typeface="Arial"/>
              </a:rPr>
              <a:t>á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45" dirty="0">
                <a:latin typeface="Arial"/>
                <a:cs typeface="Arial"/>
              </a:rPr>
              <a:t>e</a:t>
            </a:r>
            <a:r>
              <a:rPr sz="1200" spc="40" dirty="0">
                <a:latin typeface="Arial"/>
                <a:cs typeface="Arial"/>
              </a:rPr>
              <a:t>l</a:t>
            </a:r>
            <a:r>
              <a:rPr sz="1200" spc="140" dirty="0">
                <a:latin typeface="Arial"/>
                <a:cs typeface="Arial"/>
              </a:rPr>
              <a:t>a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60" dirty="0">
                <a:latin typeface="Arial"/>
                <a:cs typeface="Arial"/>
              </a:rPr>
              <a:t>i</a:t>
            </a:r>
            <a:r>
              <a:rPr sz="1200" spc="114" dirty="0">
                <a:latin typeface="Arial"/>
                <a:cs typeface="Arial"/>
              </a:rPr>
              <a:t>o</a:t>
            </a:r>
            <a:r>
              <a:rPr sz="1200" spc="125" dirty="0">
                <a:latin typeface="Arial"/>
                <a:cs typeface="Arial"/>
              </a:rPr>
              <a:t>n</a:t>
            </a:r>
            <a:r>
              <a:rPr sz="1200" spc="145" dirty="0">
                <a:latin typeface="Arial"/>
                <a:cs typeface="Arial"/>
              </a:rPr>
              <a:t>a</a:t>
            </a:r>
            <a:r>
              <a:rPr sz="1200" spc="114" dirty="0">
                <a:latin typeface="Arial"/>
                <a:cs typeface="Arial"/>
              </a:rPr>
              <a:t>d</a:t>
            </a:r>
            <a:r>
              <a:rPr sz="1200" spc="120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	con	</a:t>
            </a:r>
            <a:r>
              <a:rPr sz="1200" spc="20" dirty="0">
                <a:latin typeface="Arial"/>
                <a:cs typeface="Arial"/>
              </a:rPr>
              <a:t>l</a:t>
            </a:r>
            <a:r>
              <a:rPr sz="1200" dirty="0">
                <a:latin typeface="Arial"/>
                <a:cs typeface="Arial"/>
              </a:rPr>
              <a:t>a  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125" dirty="0">
                <a:latin typeface="Arial"/>
                <a:cs typeface="Arial"/>
              </a:rPr>
              <a:t>o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114" dirty="0">
                <a:latin typeface="Arial"/>
                <a:cs typeface="Arial"/>
              </a:rPr>
              <a:t>e</a:t>
            </a:r>
            <a:r>
              <a:rPr sz="1200" spc="125" dirty="0">
                <a:latin typeface="Arial"/>
                <a:cs typeface="Arial"/>
              </a:rPr>
              <a:t>n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40" dirty="0">
                <a:latin typeface="Arial"/>
                <a:cs typeface="Arial"/>
              </a:rPr>
              <a:t>i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n</a:t>
            </a:r>
            <a:r>
              <a:rPr sz="1200" spc="145" dirty="0">
                <a:latin typeface="Arial"/>
                <a:cs typeface="Arial"/>
              </a:rPr>
              <a:t>o</a:t>
            </a:r>
            <a:r>
              <a:rPr sz="1200" spc="170" dirty="0">
                <a:latin typeface="Arial"/>
                <a:cs typeface="Arial"/>
              </a:rPr>
              <a:t>m</a:t>
            </a:r>
            <a:r>
              <a:rPr sz="1200" spc="90" dirty="0">
                <a:latin typeface="Arial"/>
                <a:cs typeface="Arial"/>
              </a:rPr>
              <a:t>ina</a:t>
            </a:r>
            <a:r>
              <a:rPr sz="1200" spc="45" dirty="0">
                <a:latin typeface="Arial"/>
                <a:cs typeface="Arial"/>
              </a:rPr>
              <a:t>l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14" dirty="0">
                <a:latin typeface="Arial"/>
                <a:cs typeface="Arial"/>
              </a:rPr>
              <a:t>e</a:t>
            </a:r>
            <a:r>
              <a:rPr sz="1200" spc="125" dirty="0">
                <a:latin typeface="Arial"/>
                <a:cs typeface="Arial"/>
              </a:rPr>
              <a:t>q</a:t>
            </a:r>
            <a:r>
              <a:rPr sz="1200" spc="114" dirty="0">
                <a:latin typeface="Arial"/>
                <a:cs typeface="Arial"/>
              </a:rPr>
              <a:t>u</a:t>
            </a:r>
            <a:r>
              <a:rPr sz="1200" spc="100" dirty="0">
                <a:latin typeface="Arial"/>
                <a:cs typeface="Arial"/>
              </a:rPr>
              <a:t>er</a:t>
            </a:r>
            <a:r>
              <a:rPr sz="1200" spc="75" dirty="0">
                <a:latin typeface="Arial"/>
                <a:cs typeface="Arial"/>
              </a:rPr>
              <a:t>id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	de	</a:t>
            </a:r>
            <a:r>
              <a:rPr sz="1200" spc="-5" dirty="0">
                <a:latin typeface="Arial"/>
                <a:cs typeface="Arial"/>
              </a:rPr>
              <a:t>la</a:t>
            </a:r>
            <a:endParaRPr sz="1200">
              <a:latin typeface="Arial"/>
              <a:cs typeface="Arial"/>
            </a:endParaRPr>
          </a:p>
          <a:p>
            <a:pPr marR="6350" algn="r">
              <a:lnSpc>
                <a:spcPts val="1415"/>
              </a:lnSpc>
            </a:pPr>
            <a:r>
              <a:rPr sz="1200" spc="100" dirty="0">
                <a:latin typeface="Arial"/>
                <a:cs typeface="Arial"/>
              </a:rPr>
              <a:t>potencia</a:t>
            </a:r>
            <a:r>
              <a:rPr sz="1200" spc="2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254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traducen</a:t>
            </a:r>
            <a:r>
              <a:rPr sz="1200" spc="3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26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alto</a:t>
            </a:r>
            <a:r>
              <a:rPr sz="1200" spc="26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costo.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5596" y="7143115"/>
            <a:ext cx="6263640" cy="78168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1370"/>
              </a:lnSpc>
              <a:spcBef>
                <a:spcPts val="200"/>
              </a:spcBef>
            </a:pPr>
            <a:r>
              <a:rPr sz="1200" spc="110" dirty="0">
                <a:latin typeface="Arial"/>
                <a:cs typeface="Arial"/>
              </a:rPr>
              <a:t>Para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puesta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0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reactancia,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corriente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normalmente </a:t>
            </a:r>
            <a:r>
              <a:rPr sz="1200" spc="130" dirty="0">
                <a:latin typeface="Arial"/>
                <a:cs typeface="Arial"/>
              </a:rPr>
              <a:t>está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entre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25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100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%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falla </a:t>
            </a:r>
            <a:r>
              <a:rPr sz="1200" spc="55" dirty="0">
                <a:latin typeface="Arial"/>
                <a:cs typeface="Arial"/>
              </a:rPr>
              <a:t>trifásica.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083050" algn="l"/>
              </a:tabLst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conexión</a:t>
            </a:r>
            <a:r>
              <a:rPr sz="1200" spc="2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</a:t>
            </a:r>
            <a:r>
              <a:rPr sz="1200" spc="28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tierra</a:t>
            </a:r>
            <a:r>
              <a:rPr sz="1200" spc="2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0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baja</a:t>
            </a:r>
            <a:r>
              <a:rPr sz="1200" spc="2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impedancia</a:t>
            </a:r>
            <a:r>
              <a:rPr sz="1200" spc="2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2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típica	en</a:t>
            </a:r>
            <a:r>
              <a:rPr sz="1200" spc="254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pequeños</a:t>
            </a:r>
            <a:r>
              <a:rPr sz="1200" spc="29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596" y="8066913"/>
            <a:ext cx="5892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3490" algn="l"/>
                <a:tab pos="1759585" algn="l"/>
                <a:tab pos="2409190" algn="l"/>
                <a:tab pos="3546475" algn="l"/>
                <a:tab pos="3909060" algn="l"/>
                <a:tab pos="4747895" algn="l"/>
                <a:tab pos="5010150" algn="l"/>
              </a:tabLst>
            </a:pPr>
            <a:r>
              <a:rPr sz="1200" spc="125" dirty="0">
                <a:latin typeface="Arial"/>
                <a:cs typeface="Arial"/>
              </a:rPr>
              <a:t>generadores	</a:t>
            </a:r>
            <a:r>
              <a:rPr sz="1200" spc="135" dirty="0">
                <a:latin typeface="Arial"/>
                <a:cs typeface="Arial"/>
              </a:rPr>
              <a:t>que	</a:t>
            </a:r>
            <a:r>
              <a:rPr sz="1200" spc="114" dirty="0">
                <a:latin typeface="Arial"/>
                <a:cs typeface="Arial"/>
              </a:rPr>
              <a:t>están	</a:t>
            </a:r>
            <a:r>
              <a:rPr sz="1200" spc="130" dirty="0">
                <a:latin typeface="Arial"/>
                <a:cs typeface="Arial"/>
              </a:rPr>
              <a:t>conectados	</a:t>
            </a:r>
            <a:r>
              <a:rPr sz="1200" dirty="0">
                <a:latin typeface="Arial"/>
                <a:cs typeface="Arial"/>
              </a:rPr>
              <a:t>en	</a:t>
            </a:r>
            <a:r>
              <a:rPr sz="1200" spc="95" dirty="0">
                <a:latin typeface="Arial"/>
                <a:cs typeface="Arial"/>
              </a:rPr>
              <a:t>paralelo	</a:t>
            </a:r>
            <a:r>
              <a:rPr sz="1200" dirty="0">
                <a:latin typeface="Arial"/>
                <a:cs typeface="Arial"/>
              </a:rPr>
              <a:t>y	</a:t>
            </a:r>
            <a:r>
              <a:rPr sz="1200" spc="125" dirty="0">
                <a:latin typeface="Arial"/>
                <a:cs typeface="Arial"/>
              </a:rPr>
              <a:t>comparten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5596" y="7893177"/>
            <a:ext cx="6266815" cy="382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795" algn="r">
              <a:lnSpc>
                <a:spcPts val="1405"/>
              </a:lnSpc>
              <a:spcBef>
                <a:spcPts val="100"/>
              </a:spcBef>
              <a:tabLst>
                <a:tab pos="4192270" algn="l"/>
                <a:tab pos="6070600" algn="l"/>
              </a:tabLst>
            </a:pPr>
            <a:r>
              <a:rPr sz="1200" spc="114" dirty="0">
                <a:latin typeface="Arial"/>
                <a:cs typeface="Arial"/>
              </a:rPr>
              <a:t>q</a:t>
            </a:r>
            <a:r>
              <a:rPr sz="1200" spc="145" dirty="0">
                <a:latin typeface="Arial"/>
                <a:cs typeface="Arial"/>
              </a:rPr>
              <a:t>u</a:t>
            </a:r>
            <a:r>
              <a:rPr sz="1200" spc="120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</a:t>
            </a:r>
            <a:r>
              <a:rPr sz="1200" spc="145" dirty="0">
                <a:latin typeface="Arial"/>
                <a:cs typeface="Arial"/>
              </a:rPr>
              <a:t>u</a:t>
            </a:r>
            <a:r>
              <a:rPr sz="1200" spc="195" dirty="0">
                <a:latin typeface="Arial"/>
                <a:cs typeface="Arial"/>
              </a:rPr>
              <a:t>m</a:t>
            </a:r>
            <a:r>
              <a:rPr sz="1200" spc="40" dirty="0">
                <a:latin typeface="Arial"/>
                <a:cs typeface="Arial"/>
              </a:rPr>
              <a:t>i</a:t>
            </a:r>
            <a:r>
              <a:rPr sz="1200" spc="140" dirty="0">
                <a:latin typeface="Arial"/>
                <a:cs typeface="Arial"/>
              </a:rPr>
              <a:t>n</a:t>
            </a:r>
            <a:r>
              <a:rPr sz="1200" spc="60" dirty="0">
                <a:latin typeface="Arial"/>
                <a:cs typeface="Arial"/>
              </a:rPr>
              <a:t>i</a:t>
            </a:r>
            <a:r>
              <a:rPr sz="1200" spc="110" dirty="0">
                <a:latin typeface="Arial"/>
                <a:cs typeface="Arial"/>
              </a:rPr>
              <a:t>s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95" dirty="0">
                <a:latin typeface="Arial"/>
                <a:cs typeface="Arial"/>
              </a:rPr>
              <a:t>r</a:t>
            </a:r>
            <a:r>
              <a:rPr sz="1200" spc="114" dirty="0">
                <a:latin typeface="Arial"/>
                <a:cs typeface="Arial"/>
              </a:rPr>
              <a:t>a</a:t>
            </a:r>
            <a:r>
              <a:rPr sz="1200" spc="120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  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</a:t>
            </a:r>
            <a:r>
              <a:rPr sz="1200" spc="114" dirty="0">
                <a:latin typeface="Arial"/>
                <a:cs typeface="Arial"/>
              </a:rPr>
              <a:t>a</a:t>
            </a:r>
            <a:r>
              <a:rPr sz="1200" spc="100" dirty="0">
                <a:latin typeface="Arial"/>
                <a:cs typeface="Arial"/>
              </a:rPr>
              <a:t>r</a:t>
            </a:r>
            <a:r>
              <a:rPr sz="1200" spc="114" dirty="0">
                <a:latin typeface="Arial"/>
                <a:cs typeface="Arial"/>
              </a:rPr>
              <a:t>g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20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n  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 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tr</a:t>
            </a:r>
            <a:r>
              <a:rPr sz="1200" spc="100" dirty="0">
                <a:latin typeface="Arial"/>
                <a:cs typeface="Arial"/>
              </a:rPr>
              <a:t>a</a:t>
            </a:r>
            <a:r>
              <a:rPr sz="1200" spc="95" dirty="0">
                <a:latin typeface="Arial"/>
                <a:cs typeface="Arial"/>
              </a:rPr>
              <a:t>n</a:t>
            </a:r>
            <a:r>
              <a:rPr sz="1200" spc="90" dirty="0">
                <a:latin typeface="Arial"/>
                <a:cs typeface="Arial"/>
              </a:rPr>
              <a:t>s</a:t>
            </a:r>
            <a:r>
              <a:rPr sz="1200" spc="70" dirty="0">
                <a:latin typeface="Arial"/>
                <a:cs typeface="Arial"/>
              </a:rPr>
              <a:t>f</a:t>
            </a:r>
            <a:r>
              <a:rPr sz="1200" spc="95" dirty="0">
                <a:latin typeface="Arial"/>
                <a:cs typeface="Arial"/>
              </a:rPr>
              <a:t>o</a:t>
            </a:r>
            <a:r>
              <a:rPr sz="1200" spc="70" dirty="0">
                <a:latin typeface="Arial"/>
                <a:cs typeface="Arial"/>
              </a:rPr>
              <a:t>r</a:t>
            </a:r>
            <a:r>
              <a:rPr sz="1200" spc="170" dirty="0">
                <a:latin typeface="Arial"/>
                <a:cs typeface="Arial"/>
              </a:rPr>
              <a:t>m</a:t>
            </a:r>
            <a:r>
              <a:rPr sz="1200" spc="95" dirty="0">
                <a:latin typeface="Arial"/>
                <a:cs typeface="Arial"/>
              </a:rPr>
              <a:t>a</a:t>
            </a:r>
            <a:r>
              <a:rPr sz="1200" spc="120" dirty="0">
                <a:latin typeface="Arial"/>
                <a:cs typeface="Arial"/>
              </a:rPr>
              <a:t>d</a:t>
            </a:r>
            <a:r>
              <a:rPr sz="1200" spc="95" dirty="0">
                <a:latin typeface="Arial"/>
                <a:cs typeface="Arial"/>
              </a:rPr>
              <a:t>o</a:t>
            </a:r>
            <a:r>
              <a:rPr sz="1200" spc="50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80" dirty="0">
                <a:latin typeface="Arial"/>
                <a:cs typeface="Arial"/>
              </a:rPr>
              <a:t>y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145" dirty="0">
                <a:latin typeface="Arial"/>
                <a:cs typeface="Arial"/>
              </a:rPr>
              <a:t>a</a:t>
            </a:r>
            <a:r>
              <a:rPr sz="1200" spc="195" dirty="0">
                <a:latin typeface="Arial"/>
                <a:cs typeface="Arial"/>
              </a:rPr>
              <a:t>m</a:t>
            </a:r>
            <a:r>
              <a:rPr sz="1200" spc="145" dirty="0">
                <a:latin typeface="Arial"/>
                <a:cs typeface="Arial"/>
              </a:rPr>
              <a:t>b</a:t>
            </a:r>
            <a:r>
              <a:rPr sz="1200" spc="40" dirty="0">
                <a:latin typeface="Arial"/>
                <a:cs typeface="Arial"/>
              </a:rPr>
              <a:t>i</a:t>
            </a:r>
            <a:r>
              <a:rPr sz="1200" spc="140" dirty="0">
                <a:latin typeface="Arial"/>
                <a:cs typeface="Arial"/>
              </a:rPr>
              <a:t>é</a:t>
            </a:r>
            <a:r>
              <a:rPr sz="1200" spc="120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  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  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util</a:t>
            </a:r>
            <a:r>
              <a:rPr sz="1200" spc="15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za	</a:t>
            </a:r>
            <a:r>
              <a:rPr sz="1200" spc="-20" dirty="0">
                <a:latin typeface="Arial"/>
                <a:cs typeface="Arial"/>
              </a:rPr>
              <a:t>en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ts val="1405"/>
              </a:lnSpc>
            </a:pPr>
            <a:r>
              <a:rPr sz="1200" spc="25" dirty="0">
                <a:latin typeface="Arial"/>
                <a:cs typeface="Arial"/>
              </a:rPr>
              <a:t>un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5596" y="8243696"/>
            <a:ext cx="1958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0" dirty="0">
                <a:latin typeface="Arial"/>
                <a:cs typeface="Arial"/>
              </a:rPr>
              <a:t>transformador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elevador.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14" y="6055359"/>
            <a:ext cx="5932805" cy="0"/>
          </a:xfrm>
          <a:custGeom>
            <a:avLst/>
            <a:gdLst/>
            <a:ahLst/>
            <a:cxnLst/>
            <a:rect l="l" t="t" r="r" b="b"/>
            <a:pathLst>
              <a:path w="5932805">
                <a:moveTo>
                  <a:pt x="0" y="0"/>
                </a:moveTo>
                <a:lnTo>
                  <a:pt x="593280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5280" y="3237061"/>
            <a:ext cx="203073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5" dirty="0">
                <a:solidFill>
                  <a:srgbClr val="030366"/>
                </a:solidFill>
                <a:latin typeface="Arial"/>
                <a:cs typeface="Arial"/>
              </a:rPr>
              <a:t>Generator</a:t>
            </a:r>
            <a:r>
              <a:rPr sz="1200" b="1" spc="350" dirty="0">
                <a:solidFill>
                  <a:srgbClr val="030366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30366"/>
                </a:solidFill>
                <a:latin typeface="Arial"/>
                <a:cs typeface="Arial"/>
              </a:rPr>
              <a:t>Fault</a:t>
            </a:r>
            <a:r>
              <a:rPr sz="1200" b="1" spc="229" dirty="0">
                <a:solidFill>
                  <a:srgbClr val="030366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030366"/>
                </a:solidFill>
                <a:latin typeface="Arial"/>
                <a:cs typeface="Arial"/>
              </a:rPr>
              <a:t>Protection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20114" y="3019425"/>
            <a:ext cx="5932805" cy="1149985"/>
          </a:xfrm>
          <a:custGeom>
            <a:avLst/>
            <a:gdLst/>
            <a:ahLst/>
            <a:cxnLst/>
            <a:rect l="l" t="t" r="r" b="b"/>
            <a:pathLst>
              <a:path w="5932805" h="1149985">
                <a:moveTo>
                  <a:pt x="5932805" y="0"/>
                </a:moveTo>
                <a:lnTo>
                  <a:pt x="0" y="0"/>
                </a:lnTo>
                <a:lnTo>
                  <a:pt x="0" y="1149985"/>
                </a:lnTo>
                <a:lnTo>
                  <a:pt x="5932805" y="1149985"/>
                </a:lnTo>
                <a:lnTo>
                  <a:pt x="59328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0114" y="3019425"/>
            <a:ext cx="5932805" cy="114998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2089150" marR="628015" indent="-1461135">
              <a:lnSpc>
                <a:spcPct val="108600"/>
              </a:lnSpc>
              <a:spcBef>
                <a:spcPts val="50"/>
              </a:spcBef>
            </a:pP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PORTECCIÓN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 CONTRA</a:t>
            </a:r>
            <a:r>
              <a:rPr sz="2600" b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FALLAS</a:t>
            </a:r>
            <a:r>
              <a:rPr sz="26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006FC0"/>
                </a:solidFill>
                <a:latin typeface="Calibri"/>
                <a:cs typeface="Calibri"/>
              </a:rPr>
              <a:t>DEL </a:t>
            </a:r>
            <a:r>
              <a:rPr sz="2600" b="1" spc="-5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6FC0"/>
                </a:solidFill>
                <a:latin typeface="Calibri"/>
                <a:cs typeface="Calibri"/>
              </a:rPr>
              <a:t>GENERADOR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14" y="5611495"/>
            <a:ext cx="5932805" cy="0"/>
          </a:xfrm>
          <a:custGeom>
            <a:avLst/>
            <a:gdLst/>
            <a:ahLst/>
            <a:cxnLst/>
            <a:rect l="l" t="t" r="r" b="b"/>
            <a:pathLst>
              <a:path w="5932805">
                <a:moveTo>
                  <a:pt x="0" y="0"/>
                </a:moveTo>
                <a:lnTo>
                  <a:pt x="593280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9930" y="921385"/>
            <a:ext cx="6229985" cy="85280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778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400"/>
              </a:spcBef>
            </a:pPr>
            <a:r>
              <a:rPr sz="2600" spc="-5" dirty="0"/>
              <a:t>Protección</a:t>
            </a:r>
            <a:r>
              <a:rPr sz="2600" spc="-10" dirty="0"/>
              <a:t> </a:t>
            </a:r>
            <a:r>
              <a:rPr sz="2600" spc="-5" dirty="0"/>
              <a:t>contra fallas </a:t>
            </a:r>
            <a:r>
              <a:rPr sz="2600" dirty="0"/>
              <a:t>del</a:t>
            </a:r>
            <a:r>
              <a:rPr sz="2600" spc="-5" dirty="0"/>
              <a:t> generador</a:t>
            </a:r>
            <a:endParaRPr sz="2600"/>
          </a:p>
        </p:txBody>
      </p:sp>
      <p:sp>
        <p:nvSpPr>
          <p:cNvPr id="4" name="object 4"/>
          <p:cNvSpPr txBox="1"/>
          <p:nvPr/>
        </p:nvSpPr>
        <p:spPr>
          <a:xfrm>
            <a:off x="1154988" y="2228215"/>
            <a:ext cx="5791835" cy="2846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900" algn="l"/>
              </a:tabLst>
            </a:pPr>
            <a:r>
              <a:rPr sz="24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Fallas de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fase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24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69900" algn="l"/>
              </a:tabLst>
            </a:pPr>
            <a:r>
              <a:rPr sz="24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Fallas a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24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69900" algn="l"/>
              </a:tabLst>
            </a:pPr>
            <a:r>
              <a:rPr sz="24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Fallas de</a:t>
            </a:r>
            <a:r>
              <a:rPr sz="2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2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Arial"/>
              <a:cs typeface="Arial"/>
            </a:endParaRPr>
          </a:p>
          <a:p>
            <a:pPr marL="463550" marR="5080" indent="-451484">
              <a:lnSpc>
                <a:spcPts val="2760"/>
              </a:lnSpc>
              <a:tabLst>
                <a:tab pos="463550" algn="l"/>
                <a:tab pos="1721485" algn="l"/>
                <a:tab pos="3369310" algn="l"/>
                <a:tab pos="5422900" algn="l"/>
              </a:tabLst>
            </a:pPr>
            <a:r>
              <a:rPr sz="24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Fa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2400" b="1" spc="-1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	ex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ter</a:t>
            </a:r>
            <a:r>
              <a:rPr sz="2400" b="1" spc="-30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	(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p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rote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cción	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de 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respaldo)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725487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165" y="546100"/>
            <a:ext cx="6229985" cy="85280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9390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1570"/>
              </a:spcBef>
            </a:pPr>
            <a:r>
              <a:rPr sz="2600" spc="-5" dirty="0"/>
              <a:t>Protección</a:t>
            </a:r>
            <a:r>
              <a:rPr sz="2600" spc="-15" dirty="0"/>
              <a:t> </a:t>
            </a:r>
            <a:r>
              <a:rPr sz="2600" spc="-5" dirty="0"/>
              <a:t>de</a:t>
            </a:r>
            <a:r>
              <a:rPr sz="2600" spc="-10" dirty="0"/>
              <a:t> </a:t>
            </a:r>
            <a:r>
              <a:rPr sz="2600" dirty="0"/>
              <a:t>falla</a:t>
            </a:r>
            <a:r>
              <a:rPr sz="2600" spc="10" dirty="0"/>
              <a:t> </a:t>
            </a:r>
            <a:r>
              <a:rPr sz="2600" spc="-5" dirty="0"/>
              <a:t>de</a:t>
            </a:r>
            <a:r>
              <a:rPr sz="2600" spc="-15" dirty="0"/>
              <a:t> </a:t>
            </a:r>
            <a:r>
              <a:rPr sz="2600" spc="-5" dirty="0"/>
              <a:t>fase</a:t>
            </a:r>
            <a:r>
              <a:rPr sz="2600" spc="5" dirty="0"/>
              <a:t> </a:t>
            </a:r>
            <a:r>
              <a:rPr sz="2600" spc="-5" dirty="0"/>
              <a:t>del</a:t>
            </a:r>
            <a:r>
              <a:rPr sz="2600" spc="-10" dirty="0"/>
              <a:t> </a:t>
            </a:r>
            <a:r>
              <a:rPr sz="2600" spc="-5" dirty="0"/>
              <a:t>estator</a:t>
            </a:r>
            <a:endParaRPr sz="2600"/>
          </a:p>
        </p:txBody>
      </p:sp>
      <p:sp>
        <p:nvSpPr>
          <p:cNvPr id="4" name="object 4"/>
          <p:cNvSpPr txBox="1"/>
          <p:nvPr/>
        </p:nvSpPr>
        <p:spPr>
          <a:xfrm>
            <a:off x="1472311" y="1667382"/>
            <a:ext cx="5140325" cy="529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7535" algn="l"/>
              </a:tabLst>
            </a:pPr>
            <a:r>
              <a:rPr sz="24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2400" b="1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"/>
              <a:cs typeface="Arial"/>
            </a:endParaRPr>
          </a:p>
          <a:p>
            <a:pPr marL="573405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porcentual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"/>
              <a:cs typeface="Arial"/>
            </a:endParaRPr>
          </a:p>
          <a:p>
            <a:pPr marL="573405">
              <a:lnSpc>
                <a:spcPct val="100000"/>
              </a:lnSpc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 Diferencial</a:t>
            </a:r>
            <a:r>
              <a:rPr sz="2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4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alta</a:t>
            </a:r>
            <a:r>
              <a:rPr sz="24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impedancia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00">
              <a:latin typeface="Arial"/>
              <a:cs typeface="Arial"/>
            </a:endParaRPr>
          </a:p>
          <a:p>
            <a:pPr marL="573405">
              <a:lnSpc>
                <a:spcPct val="100000"/>
              </a:lnSpc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24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auto-balanceado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Arial"/>
              <a:cs typeface="Arial"/>
            </a:endParaRPr>
          </a:p>
          <a:p>
            <a:pPr marL="576580" marR="273685" indent="-563880">
              <a:lnSpc>
                <a:spcPts val="2760"/>
              </a:lnSpc>
              <a:tabLst>
                <a:tab pos="575945" algn="l"/>
              </a:tabLst>
            </a:pPr>
            <a:r>
              <a:rPr sz="24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Protección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contra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fallas entre </a:t>
            </a:r>
            <a:r>
              <a:rPr sz="2400" b="1" spc="-6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espiras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marL="756285" marR="761365" indent="-183515">
              <a:lnSpc>
                <a:spcPts val="2760"/>
              </a:lnSpc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-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Auto-balanceado de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fase </a:t>
            </a:r>
            <a:r>
              <a:rPr sz="2400" b="1" spc="-6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Arial"/>
              <a:cs typeface="Arial"/>
            </a:endParaRPr>
          </a:p>
          <a:p>
            <a:pPr marL="573405">
              <a:lnSpc>
                <a:spcPct val="100000"/>
              </a:lnSpc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-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24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4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r>
              <a:rPr sz="2400" b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596" y="7405242"/>
            <a:ext cx="6242685" cy="18338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7620" algn="just">
              <a:lnSpc>
                <a:spcPct val="958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Las fallas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estator </a:t>
            </a:r>
            <a:r>
              <a:rPr sz="1200" dirty="0">
                <a:latin typeface="Arial"/>
                <a:cs typeface="Arial"/>
              </a:rPr>
              <a:t>(fallas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trifásicas,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fase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10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y de </a:t>
            </a:r>
            <a:r>
              <a:rPr sz="1200" spc="105" dirty="0">
                <a:latin typeface="Arial"/>
                <a:cs typeface="Arial"/>
              </a:rPr>
              <a:t>fase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5" dirty="0">
                <a:latin typeface="Arial"/>
                <a:cs typeface="Arial"/>
              </a:rPr>
              <a:t>fase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tierra) </a:t>
            </a:r>
            <a:r>
              <a:rPr sz="1200" spc="110" dirty="0">
                <a:latin typeface="Arial"/>
                <a:cs typeface="Arial"/>
              </a:rPr>
              <a:t>requieren </a:t>
            </a:r>
            <a:r>
              <a:rPr sz="1200" spc="114" dirty="0">
                <a:latin typeface="Arial"/>
                <a:cs typeface="Arial"/>
              </a:rPr>
              <a:t>tiempos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despeje </a:t>
            </a:r>
            <a:r>
              <a:rPr sz="1200" spc="114" dirty="0">
                <a:latin typeface="Arial"/>
                <a:cs typeface="Arial"/>
              </a:rPr>
              <a:t>muy </a:t>
            </a:r>
            <a:r>
              <a:rPr sz="1200" spc="120" dirty="0">
                <a:latin typeface="Arial"/>
                <a:cs typeface="Arial"/>
              </a:rPr>
              <a:t>rápidos debido a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20" dirty="0">
                <a:latin typeface="Arial"/>
                <a:cs typeface="Arial"/>
              </a:rPr>
              <a:t>magnitudes </a:t>
            </a:r>
            <a:r>
              <a:rPr sz="1200" spc="-20" dirty="0">
                <a:latin typeface="Arial"/>
                <a:cs typeface="Arial"/>
              </a:rPr>
              <a:t>de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corriente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efecto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potencialmente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destructivo.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600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40" dirty="0">
                <a:latin typeface="Arial"/>
                <a:cs typeface="Arial"/>
              </a:rPr>
              <a:t>falla </a:t>
            </a:r>
            <a:r>
              <a:rPr sz="1200" spc="100" dirty="0">
                <a:latin typeface="Arial"/>
                <a:cs typeface="Arial"/>
              </a:rPr>
              <a:t>continúa fluyendo </a:t>
            </a:r>
            <a:r>
              <a:rPr sz="1200" spc="105" dirty="0">
                <a:latin typeface="Arial"/>
                <a:cs typeface="Arial"/>
              </a:rPr>
              <a:t>durante </a:t>
            </a:r>
            <a:r>
              <a:rPr sz="1200" spc="114" dirty="0">
                <a:latin typeface="Arial"/>
                <a:cs typeface="Arial"/>
              </a:rPr>
              <a:t>segundos </a:t>
            </a:r>
            <a:r>
              <a:rPr sz="1200" spc="120" dirty="0">
                <a:latin typeface="Arial"/>
                <a:cs typeface="Arial"/>
              </a:rPr>
              <a:t>después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disparan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80" dirty="0">
                <a:latin typeface="Arial"/>
                <a:cs typeface="Arial"/>
              </a:rPr>
              <a:t>disyuntores </a:t>
            </a:r>
            <a:r>
              <a:rPr sz="1200" spc="75" dirty="0">
                <a:latin typeface="Arial"/>
                <a:cs typeface="Arial"/>
              </a:rPr>
              <a:t>principales </a:t>
            </a:r>
            <a:r>
              <a:rPr sz="1200" dirty="0">
                <a:latin typeface="Arial"/>
                <a:cs typeface="Arial"/>
              </a:rPr>
              <a:t>y de </a:t>
            </a:r>
            <a:r>
              <a:rPr sz="1200" spc="125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0" dirty="0">
                <a:latin typeface="Arial"/>
                <a:cs typeface="Arial"/>
              </a:rPr>
              <a:t>generador,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50" dirty="0">
                <a:latin typeface="Arial"/>
                <a:cs typeface="Arial"/>
              </a:rPr>
              <a:t>válvula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motor </a:t>
            </a:r>
            <a:r>
              <a:rPr sz="1200" spc="95" dirty="0">
                <a:latin typeface="Arial"/>
                <a:cs typeface="Arial"/>
              </a:rPr>
              <a:t>primario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95" dirty="0">
                <a:latin typeface="Arial"/>
                <a:cs typeface="Arial"/>
              </a:rPr>
              <a:t>cierra </a:t>
            </a:r>
            <a:r>
              <a:rPr sz="1200" spc="114" dirty="0">
                <a:latin typeface="Arial"/>
                <a:cs typeface="Arial"/>
              </a:rPr>
              <a:t>debido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energía </a:t>
            </a:r>
            <a:r>
              <a:rPr sz="1200" spc="125" dirty="0">
                <a:latin typeface="Arial"/>
                <a:cs typeface="Arial"/>
              </a:rPr>
              <a:t>magnética </a:t>
            </a:r>
            <a:r>
              <a:rPr sz="1200" spc="120" dirty="0">
                <a:latin typeface="Arial"/>
                <a:cs typeface="Arial"/>
              </a:rPr>
              <a:t>atrapada </a:t>
            </a:r>
            <a:r>
              <a:rPr sz="1200" spc="114" dirty="0">
                <a:latin typeface="Arial"/>
                <a:cs typeface="Arial"/>
              </a:rPr>
              <a:t>dentro </a:t>
            </a:r>
            <a:r>
              <a:rPr sz="1200" spc="-1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máquina.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 </a:t>
            </a:r>
            <a:r>
              <a:rPr sz="1200" spc="145" dirty="0">
                <a:latin typeface="Arial"/>
                <a:cs typeface="Arial"/>
              </a:rPr>
              <a:t>debe </a:t>
            </a:r>
            <a:r>
              <a:rPr sz="1200" spc="120" dirty="0">
                <a:latin typeface="Arial"/>
                <a:cs typeface="Arial"/>
              </a:rPr>
              <a:t>dispararse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apagar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motor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primario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auxiliares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unidad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transferencia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fuente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reserva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retraso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mínimo.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26605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125" y="737234"/>
            <a:ext cx="6229985" cy="9620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65"/>
              </a:spcBef>
            </a:pPr>
            <a:r>
              <a:rPr sz="2600" b="1" spc="-5" dirty="0">
                <a:latin typeface="Arial"/>
                <a:cs typeface="Arial"/>
              </a:rPr>
              <a:t>Protección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de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falla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de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fase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del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estator</a:t>
            </a:r>
            <a:endParaRPr sz="2600">
              <a:latin typeface="Arial"/>
              <a:cs typeface="Arial"/>
            </a:endParaRPr>
          </a:p>
          <a:p>
            <a:pPr marR="83185" algn="ctr">
              <a:lnSpc>
                <a:spcPct val="100000"/>
              </a:lnSpc>
              <a:spcBef>
                <a:spcPts val="1260"/>
              </a:spcBef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4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porcentual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5802" y="1813621"/>
            <a:ext cx="4337437" cy="326129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5426455"/>
            <a:ext cx="6268085" cy="23672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2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50" dirty="0">
                <a:latin typeface="Arial"/>
                <a:cs typeface="Arial"/>
              </a:rPr>
              <a:t>esquemas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fase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75" dirty="0">
                <a:latin typeface="Arial"/>
                <a:cs typeface="Arial"/>
              </a:rPr>
              <a:t>estator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spc="100" dirty="0">
                <a:latin typeface="Arial"/>
                <a:cs typeface="Arial"/>
              </a:rPr>
              <a:t>generadores grandes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menudo </a:t>
            </a:r>
            <a:r>
              <a:rPr sz="1200" spc="105" dirty="0">
                <a:latin typeface="Arial"/>
                <a:cs typeface="Arial"/>
              </a:rPr>
              <a:t>usan </a:t>
            </a:r>
            <a:r>
              <a:rPr sz="1200" spc="100" dirty="0">
                <a:latin typeface="Arial"/>
                <a:cs typeface="Arial"/>
              </a:rPr>
              <a:t>elementos </a:t>
            </a:r>
            <a:r>
              <a:rPr sz="1200" spc="85" dirty="0">
                <a:latin typeface="Arial"/>
                <a:cs typeface="Arial"/>
              </a:rPr>
              <a:t>diferenciales </a:t>
            </a:r>
            <a:r>
              <a:rPr sz="1200" dirty="0">
                <a:latin typeface="Arial"/>
                <a:cs typeface="Arial"/>
              </a:rPr>
              <a:t>(87) </a:t>
            </a:r>
            <a:r>
              <a:rPr sz="1200" spc="105" dirty="0">
                <a:latin typeface="Arial"/>
                <a:cs typeface="Arial"/>
              </a:rPr>
              <a:t>conectados </a:t>
            </a:r>
            <a:r>
              <a:rPr sz="1200" spc="125" dirty="0">
                <a:latin typeface="Arial"/>
                <a:cs typeface="Arial"/>
              </a:rPr>
              <a:t>como </a:t>
            </a:r>
            <a:r>
              <a:rPr sz="1200" spc="155" dirty="0">
                <a:latin typeface="Arial"/>
                <a:cs typeface="Arial"/>
              </a:rPr>
              <a:t>se </a:t>
            </a:r>
            <a:r>
              <a:rPr sz="1200" spc="140" dirty="0">
                <a:latin typeface="Arial"/>
                <a:cs typeface="Arial"/>
              </a:rPr>
              <a:t>muestra </a:t>
            </a:r>
            <a:r>
              <a:rPr sz="1200" spc="-10" dirty="0">
                <a:latin typeface="Arial"/>
                <a:cs typeface="Arial"/>
              </a:rPr>
              <a:t>en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figura. </a:t>
            </a:r>
            <a:r>
              <a:rPr sz="1200" dirty="0">
                <a:latin typeface="Arial"/>
                <a:cs typeface="Arial"/>
              </a:rPr>
              <a:t>Altas </a:t>
            </a:r>
            <a:r>
              <a:rPr sz="1200" spc="95" dirty="0">
                <a:latin typeface="Arial"/>
                <a:cs typeface="Arial"/>
              </a:rPr>
              <a:t>corrientes </a:t>
            </a:r>
            <a:r>
              <a:rPr sz="1200" dirty="0">
                <a:latin typeface="Arial"/>
                <a:cs typeface="Arial"/>
              </a:rPr>
              <a:t>de falla y </a:t>
            </a:r>
            <a:r>
              <a:rPr sz="1200" spc="80" dirty="0">
                <a:latin typeface="Arial"/>
                <a:cs typeface="Arial"/>
              </a:rPr>
              <a:t>alta </a:t>
            </a:r>
            <a:r>
              <a:rPr sz="1200" spc="75" dirty="0">
                <a:latin typeface="Arial"/>
                <a:cs typeface="Arial"/>
              </a:rPr>
              <a:t>relación </a:t>
            </a:r>
            <a:r>
              <a:rPr sz="1200" spc="-185" dirty="0">
                <a:latin typeface="Arial"/>
                <a:cs typeface="Arial"/>
              </a:rPr>
              <a:t>X</a:t>
            </a:r>
            <a:r>
              <a:rPr sz="1200" spc="-18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/ </a:t>
            </a:r>
            <a:r>
              <a:rPr sz="1200" spc="-5" dirty="0">
                <a:latin typeface="Arial"/>
                <a:cs typeface="Arial"/>
              </a:rPr>
              <a:t>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impedancia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5" dirty="0">
                <a:latin typeface="Arial"/>
                <a:cs typeface="Arial"/>
              </a:rPr>
              <a:t>generador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puede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causar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una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alta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saturación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CT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durante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externas.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Arial"/>
              <a:cs typeface="Arial"/>
            </a:endParaRPr>
          </a:p>
          <a:p>
            <a:pPr marL="12700" marR="12700" algn="just">
              <a:lnSpc>
                <a:spcPct val="95800"/>
              </a:lnSpc>
              <a:spcBef>
                <a:spcPts val="5"/>
              </a:spcBef>
            </a:pPr>
            <a:r>
              <a:rPr sz="1200" spc="114" dirty="0">
                <a:latin typeface="Arial"/>
                <a:cs typeface="Arial"/>
              </a:rPr>
              <a:t>Normalmente,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elementos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diferenciales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porcentuales 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pendiente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variable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90" dirty="0">
                <a:latin typeface="Arial"/>
                <a:cs typeface="Arial"/>
              </a:rPr>
              <a:t>doble </a:t>
            </a:r>
            <a:r>
              <a:rPr sz="1200" spc="85" dirty="0">
                <a:latin typeface="Arial"/>
                <a:cs typeface="Arial"/>
              </a:rPr>
              <a:t>(consulte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siguiente </a:t>
            </a:r>
            <a:r>
              <a:rPr sz="1200" spc="70" dirty="0">
                <a:latin typeface="Arial"/>
                <a:cs typeface="Arial"/>
              </a:rPr>
              <a:t>diapositiva) </a:t>
            </a:r>
            <a:r>
              <a:rPr sz="1200" spc="110" dirty="0">
                <a:latin typeface="Arial"/>
                <a:cs typeface="Arial"/>
              </a:rPr>
              <a:t>proporcionan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seguridad </a:t>
            </a:r>
            <a:r>
              <a:rPr sz="1200" spc="120" dirty="0">
                <a:latin typeface="Arial"/>
                <a:cs typeface="Arial"/>
              </a:rPr>
              <a:t> adecuada.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Arial"/>
              <a:cs typeface="Arial"/>
            </a:endParaRPr>
          </a:p>
          <a:p>
            <a:pPr marL="12700" marR="10795" algn="just">
              <a:lnSpc>
                <a:spcPct val="96100"/>
              </a:lnSpc>
            </a:pPr>
            <a:r>
              <a:rPr sz="1200" dirty="0">
                <a:latin typeface="Arial"/>
                <a:cs typeface="Arial"/>
              </a:rPr>
              <a:t>A </a:t>
            </a:r>
            <a:r>
              <a:rPr sz="1200" spc="75" dirty="0">
                <a:latin typeface="Arial"/>
                <a:cs typeface="Arial"/>
              </a:rPr>
              <a:t>diferencia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protección </a:t>
            </a:r>
            <a:r>
              <a:rPr sz="1200" spc="70" dirty="0">
                <a:latin typeface="Arial"/>
                <a:cs typeface="Arial"/>
              </a:rPr>
              <a:t>diferencial </a:t>
            </a:r>
            <a:r>
              <a:rPr sz="1200" spc="-10" dirty="0">
                <a:latin typeface="Arial"/>
                <a:cs typeface="Arial"/>
              </a:rPr>
              <a:t>del </a:t>
            </a:r>
            <a:r>
              <a:rPr sz="1200" spc="105" dirty="0">
                <a:latin typeface="Arial"/>
                <a:cs typeface="Arial"/>
              </a:rPr>
              <a:t>transformador, </a:t>
            </a:r>
            <a:r>
              <a:rPr sz="1200" dirty="0">
                <a:latin typeface="Arial"/>
                <a:cs typeface="Arial"/>
              </a:rPr>
              <a:t>el inrush es de </a:t>
            </a:r>
            <a:r>
              <a:rPr sz="1200" spc="100" dirty="0">
                <a:latin typeface="Arial"/>
                <a:cs typeface="Arial"/>
              </a:rPr>
              <a:t>poca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importancia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protección </a:t>
            </a:r>
            <a:r>
              <a:rPr sz="1200" spc="70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25" dirty="0">
                <a:latin typeface="Arial"/>
                <a:cs typeface="Arial"/>
              </a:rPr>
              <a:t>generadores. </a:t>
            </a:r>
            <a:r>
              <a:rPr sz="1200" spc="-5" dirty="0">
                <a:latin typeface="Arial"/>
                <a:cs typeface="Arial"/>
              </a:rPr>
              <a:t>Esto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debe a 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tensión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acumula </a:t>
            </a:r>
            <a:r>
              <a:rPr sz="1200" spc="110" dirty="0">
                <a:latin typeface="Arial"/>
                <a:cs typeface="Arial"/>
              </a:rPr>
              <a:t>lentamente  </a:t>
            </a:r>
            <a:r>
              <a:rPr sz="1200" spc="120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aplica 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campo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debido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continuidad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metálica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25" dirty="0">
                <a:latin typeface="Arial"/>
                <a:cs typeface="Arial"/>
              </a:rPr>
              <a:t> devanados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estator.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89787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4055" y="839469"/>
            <a:ext cx="6229985" cy="9620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2507615" marR="6985" indent="-2479040">
              <a:lnSpc>
                <a:spcPts val="2760"/>
              </a:lnSpc>
              <a:spcBef>
                <a:spcPts val="880"/>
              </a:spcBef>
            </a:pPr>
            <a:r>
              <a:rPr spc="195" dirty="0">
                <a:solidFill>
                  <a:srgbClr val="00AF50"/>
                </a:solidFill>
              </a:rPr>
              <a:t>Característica</a:t>
            </a:r>
            <a:r>
              <a:rPr spc="160" dirty="0">
                <a:solidFill>
                  <a:srgbClr val="00AF50"/>
                </a:solidFill>
              </a:rPr>
              <a:t> </a:t>
            </a:r>
            <a:r>
              <a:rPr spc="235" dirty="0">
                <a:solidFill>
                  <a:srgbClr val="00AF50"/>
                </a:solidFill>
              </a:rPr>
              <a:t>de</a:t>
            </a:r>
            <a:r>
              <a:rPr spc="160" dirty="0">
                <a:solidFill>
                  <a:srgbClr val="00AF50"/>
                </a:solidFill>
              </a:rPr>
              <a:t> </a:t>
            </a:r>
            <a:r>
              <a:rPr spc="235" dirty="0">
                <a:solidFill>
                  <a:srgbClr val="00AF50"/>
                </a:solidFill>
              </a:rPr>
              <a:t>pendiente</a:t>
            </a:r>
            <a:r>
              <a:rPr spc="204" dirty="0">
                <a:solidFill>
                  <a:srgbClr val="00AF50"/>
                </a:solidFill>
              </a:rPr>
              <a:t> variable </a:t>
            </a:r>
            <a:r>
              <a:rPr spc="-655" dirty="0">
                <a:solidFill>
                  <a:srgbClr val="00AF50"/>
                </a:solidFill>
              </a:rPr>
              <a:t> </a:t>
            </a:r>
            <a:r>
              <a:rPr dirty="0">
                <a:solidFill>
                  <a:srgbClr val="00AF50"/>
                </a:solidFill>
              </a:rPr>
              <a:t>o</a:t>
            </a:r>
            <a:r>
              <a:rPr spc="70" dirty="0">
                <a:solidFill>
                  <a:srgbClr val="00AF50"/>
                </a:solidFill>
              </a:rPr>
              <a:t> </a:t>
            </a:r>
            <a:r>
              <a:rPr spc="210" dirty="0">
                <a:solidFill>
                  <a:srgbClr val="00AF50"/>
                </a:solidFill>
              </a:rPr>
              <a:t>doble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0665" y="1799472"/>
            <a:ext cx="4876629" cy="384072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6039358"/>
            <a:ext cx="6278880" cy="126682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6985" algn="just">
              <a:lnSpc>
                <a:spcPct val="961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figura </a:t>
            </a:r>
            <a:r>
              <a:rPr sz="1200" spc="95" dirty="0">
                <a:latin typeface="Arial"/>
                <a:cs typeface="Arial"/>
              </a:rPr>
              <a:t>muestra</a:t>
            </a:r>
            <a:r>
              <a:rPr sz="1200" spc="100" dirty="0">
                <a:latin typeface="Arial"/>
                <a:cs typeface="Arial"/>
              </a:rPr>
              <a:t> una </a:t>
            </a:r>
            <a:r>
              <a:rPr sz="1200" spc="75" dirty="0">
                <a:latin typeface="Arial"/>
                <a:cs typeface="Arial"/>
              </a:rPr>
              <a:t>característica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porcentaje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pendiente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doble. </a:t>
            </a:r>
            <a:r>
              <a:rPr sz="1200" spc="95" dirty="0">
                <a:latin typeface="Arial"/>
                <a:cs typeface="Arial"/>
              </a:rPr>
              <a:t>Actualmente, </a:t>
            </a:r>
            <a:r>
              <a:rPr sz="1200" spc="90" dirty="0">
                <a:latin typeface="Arial"/>
                <a:cs typeface="Arial"/>
              </a:rPr>
              <a:t>esta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característica </a:t>
            </a:r>
            <a:r>
              <a:rPr sz="1200" spc="150" dirty="0">
                <a:latin typeface="Arial"/>
                <a:cs typeface="Arial"/>
              </a:rPr>
              <a:t>más </a:t>
            </a:r>
            <a:r>
              <a:rPr sz="1200" spc="60" dirty="0">
                <a:latin typeface="Arial"/>
                <a:cs typeface="Arial"/>
              </a:rPr>
              <a:t>utilizada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45" dirty="0">
                <a:latin typeface="Arial"/>
                <a:cs typeface="Arial"/>
              </a:rPr>
              <a:t>esquemas </a:t>
            </a:r>
            <a:r>
              <a:rPr sz="1200" spc="-20" dirty="0">
                <a:latin typeface="Arial"/>
                <a:cs typeface="Arial"/>
              </a:rPr>
              <a:t>de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protección </a:t>
            </a:r>
            <a:r>
              <a:rPr sz="1200" spc="70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generadores.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condición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funcionamiento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relé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divide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tres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zonas.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2700" marR="5080" algn="just">
              <a:lnSpc>
                <a:spcPts val="1370"/>
              </a:lnSpc>
            </a:pPr>
            <a:r>
              <a:rPr sz="1200" spc="90" dirty="0">
                <a:latin typeface="Arial"/>
                <a:cs typeface="Arial"/>
              </a:rPr>
              <a:t>Para </a:t>
            </a:r>
            <a:r>
              <a:rPr sz="1200" spc="80" dirty="0">
                <a:latin typeface="Arial"/>
                <a:cs typeface="Arial"/>
              </a:rPr>
              <a:t>este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elemento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diferencial,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operación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restricción </a:t>
            </a:r>
            <a:r>
              <a:rPr sz="1200" spc="20" dirty="0">
                <a:latin typeface="Arial"/>
                <a:cs typeface="Arial"/>
              </a:rPr>
              <a:t>se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definen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como: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3506" y="7378704"/>
            <a:ext cx="1622398" cy="74662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85596" y="8338184"/>
            <a:ext cx="6271895" cy="1083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145" dirty="0">
                <a:latin typeface="Arial"/>
                <a:cs typeface="Arial"/>
              </a:rPr>
              <a:t>dónde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I1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I2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son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corrientes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secundarias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cada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lado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equipo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protegido.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600"/>
              </a:lnSpc>
            </a:pPr>
            <a:r>
              <a:rPr sz="1200" spc="110" dirty="0">
                <a:latin typeface="Arial"/>
                <a:cs typeface="Arial"/>
              </a:rPr>
              <a:t>Cuando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operación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mayor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porcentaje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establecido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multiplicado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restricción, </a:t>
            </a:r>
            <a:r>
              <a:rPr sz="1200" dirty="0">
                <a:latin typeface="Arial"/>
                <a:cs typeface="Arial"/>
              </a:rPr>
              <a:t>el relé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opera. </a:t>
            </a:r>
            <a:r>
              <a:rPr sz="1200" spc="-5" dirty="0">
                <a:latin typeface="Arial"/>
                <a:cs typeface="Arial"/>
              </a:rPr>
              <a:t>Por </a:t>
            </a:r>
            <a:r>
              <a:rPr sz="1200" spc="80" dirty="0">
                <a:latin typeface="Arial"/>
                <a:cs typeface="Arial"/>
              </a:rPr>
              <a:t>tanto, </a:t>
            </a:r>
            <a:r>
              <a:rPr sz="1200" spc="75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región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operativa </a:t>
            </a:r>
            <a:r>
              <a:rPr sz="1200" spc="110" dirty="0">
                <a:latin typeface="Arial"/>
                <a:cs typeface="Arial"/>
              </a:rPr>
              <a:t>está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encima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0" dirty="0">
                <a:latin typeface="Arial"/>
                <a:cs typeface="Arial"/>
              </a:rPr>
              <a:t>línea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pendiente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región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restricción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está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debajo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línea.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746506"/>
            <a:ext cx="6279515" cy="12668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6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90" dirty="0">
                <a:latin typeface="Arial"/>
                <a:cs typeface="Arial"/>
              </a:rPr>
              <a:t>ajuste </a:t>
            </a:r>
            <a:r>
              <a:rPr sz="1200" spc="114" dirty="0">
                <a:latin typeface="Arial"/>
                <a:cs typeface="Arial"/>
              </a:rPr>
              <a:t>de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pendiente </a:t>
            </a:r>
            <a:r>
              <a:rPr sz="1200" spc="-10" dirty="0">
                <a:latin typeface="Arial"/>
                <a:cs typeface="Arial"/>
              </a:rPr>
              <a:t>S1 </a:t>
            </a:r>
            <a:r>
              <a:rPr sz="1200" spc="125" dirty="0">
                <a:latin typeface="Arial"/>
                <a:cs typeface="Arial"/>
              </a:rPr>
              <a:t>puede </a:t>
            </a:r>
            <a:r>
              <a:rPr sz="1200" spc="90" dirty="0">
                <a:latin typeface="Arial"/>
                <a:cs typeface="Arial"/>
              </a:rPr>
              <a:t>variar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5 </a:t>
            </a:r>
            <a:r>
              <a:rPr sz="1200" spc="-10" dirty="0">
                <a:latin typeface="Arial"/>
                <a:cs typeface="Arial"/>
              </a:rPr>
              <a:t>al </a:t>
            </a:r>
            <a:r>
              <a:rPr sz="1200" spc="-5" dirty="0">
                <a:latin typeface="Arial"/>
                <a:cs typeface="Arial"/>
              </a:rPr>
              <a:t>50 </a:t>
            </a:r>
            <a:r>
              <a:rPr sz="1200" spc="20" dirty="0">
                <a:latin typeface="Arial"/>
                <a:cs typeface="Arial"/>
              </a:rPr>
              <a:t>%, </a:t>
            </a:r>
            <a:r>
              <a:rPr sz="1200" spc="110" dirty="0">
                <a:latin typeface="Arial"/>
                <a:cs typeface="Arial"/>
              </a:rPr>
              <a:t>dependiendo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55" dirty="0">
                <a:latin typeface="Arial"/>
                <a:cs typeface="Arial"/>
              </a:rPr>
              <a:t>falta 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coincidencia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exacta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los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CTs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otros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errores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los  </a:t>
            </a:r>
            <a:r>
              <a:rPr sz="1200" spc="110" dirty="0">
                <a:latin typeface="Arial"/>
                <a:cs typeface="Arial"/>
              </a:rPr>
              <a:t>parámetros  </a:t>
            </a:r>
            <a:r>
              <a:rPr sz="1200" spc="100" dirty="0">
                <a:latin typeface="Arial"/>
                <a:cs typeface="Arial"/>
              </a:rPr>
              <a:t>del </a:t>
            </a:r>
            <a:r>
              <a:rPr sz="1200" spc="105" dirty="0">
                <a:latin typeface="Arial"/>
                <a:cs typeface="Arial"/>
              </a:rPr>
              <a:t> sistema.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95" dirty="0">
                <a:latin typeface="Arial"/>
                <a:cs typeface="Arial"/>
              </a:rPr>
              <a:t>ajuste </a:t>
            </a:r>
            <a:r>
              <a:rPr sz="1200" spc="114" dirty="0">
                <a:latin typeface="Arial"/>
                <a:cs typeface="Arial"/>
              </a:rPr>
              <a:t>de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pendiente </a:t>
            </a:r>
            <a:r>
              <a:rPr sz="1200" spc="35" dirty="0">
                <a:latin typeface="Arial"/>
                <a:cs typeface="Arial"/>
              </a:rPr>
              <a:t>S2 </a:t>
            </a:r>
            <a:r>
              <a:rPr sz="1200" spc="100" dirty="0">
                <a:latin typeface="Arial"/>
                <a:cs typeface="Arial"/>
              </a:rPr>
              <a:t>brinda </a:t>
            </a:r>
            <a:r>
              <a:rPr sz="1200" spc="140" dirty="0">
                <a:latin typeface="Arial"/>
                <a:cs typeface="Arial"/>
              </a:rPr>
              <a:t>más </a:t>
            </a:r>
            <a:r>
              <a:rPr sz="1200" spc="95" dirty="0">
                <a:latin typeface="Arial"/>
                <a:cs typeface="Arial"/>
              </a:rPr>
              <a:t>tolerancia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20" dirty="0">
                <a:latin typeface="Arial"/>
                <a:cs typeface="Arial"/>
              </a:rPr>
              <a:t>errores </a:t>
            </a:r>
            <a:r>
              <a:rPr sz="1200" spc="-10" dirty="0">
                <a:latin typeface="Arial"/>
                <a:cs typeface="Arial"/>
              </a:rPr>
              <a:t>de los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CTs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corrientes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altas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pueden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saturar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mismos.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Arial"/>
              <a:cs typeface="Arial"/>
            </a:endParaRPr>
          </a:p>
          <a:p>
            <a:pPr marL="12700" marR="7620" algn="just">
              <a:lnSpc>
                <a:spcPts val="137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condición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funcionamiento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relé, </a:t>
            </a:r>
            <a:r>
              <a:rPr sz="1200" spc="110" dirty="0">
                <a:latin typeface="Arial"/>
                <a:cs typeface="Arial"/>
              </a:rPr>
              <a:t>considerando pendientes </a:t>
            </a:r>
            <a:r>
              <a:rPr sz="1200" spc="-10" dirty="0">
                <a:latin typeface="Arial"/>
                <a:cs typeface="Arial"/>
              </a:rPr>
              <a:t>S1</a:t>
            </a:r>
            <a:r>
              <a:rPr sz="1200" spc="3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-10" dirty="0">
                <a:latin typeface="Arial"/>
                <a:cs typeface="Arial"/>
              </a:rPr>
              <a:t>S2</a:t>
            </a:r>
            <a:r>
              <a:rPr sz="1200" spc="3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unidad,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define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siguiente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manera: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1463" y="2280194"/>
            <a:ext cx="4395803" cy="10016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5596" y="3432428"/>
            <a:ext cx="933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figura: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1753" y="3424805"/>
            <a:ext cx="1410925" cy="14859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1385" y="1822450"/>
            <a:ext cx="5930900" cy="3535045"/>
            <a:chOff x="921385" y="1822450"/>
            <a:chExt cx="5930900" cy="3535045"/>
          </a:xfrm>
        </p:grpSpPr>
        <p:sp>
          <p:nvSpPr>
            <p:cNvPr id="3" name="object 3"/>
            <p:cNvSpPr/>
            <p:nvPr/>
          </p:nvSpPr>
          <p:spPr>
            <a:xfrm>
              <a:off x="921385" y="5351145"/>
              <a:ext cx="5930900" cy="0"/>
            </a:xfrm>
            <a:custGeom>
              <a:avLst/>
              <a:gdLst/>
              <a:ahLst/>
              <a:cxnLst/>
              <a:rect l="l" t="t" r="r" b="b"/>
              <a:pathLst>
                <a:path w="5930900">
                  <a:moveTo>
                    <a:pt x="0" y="0"/>
                  </a:moveTo>
                  <a:lnTo>
                    <a:pt x="5930899" y="0"/>
                  </a:lnTo>
                </a:path>
              </a:pathLst>
            </a:custGeom>
            <a:ln w="119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9538" y="1822450"/>
              <a:ext cx="4633191" cy="349948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4540" y="716280"/>
            <a:ext cx="6229985" cy="9620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R="108585" algn="ctr">
              <a:lnSpc>
                <a:spcPct val="100000"/>
              </a:lnSpc>
              <a:spcBef>
                <a:spcPts val="240"/>
              </a:spcBef>
            </a:pPr>
            <a:r>
              <a:rPr sz="2400" b="1" dirty="0">
                <a:latin typeface="Arial"/>
                <a:cs typeface="Arial"/>
              </a:rPr>
              <a:t>Protección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falla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de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fase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estator</a:t>
            </a:r>
            <a:endParaRPr sz="2400">
              <a:latin typeface="Arial"/>
              <a:cs typeface="Arial"/>
            </a:endParaRPr>
          </a:p>
          <a:p>
            <a:pPr marR="118745" algn="ctr">
              <a:lnSpc>
                <a:spcPct val="100000"/>
              </a:lnSpc>
              <a:spcBef>
                <a:spcPts val="1250"/>
              </a:spcBef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 Diferencial</a:t>
            </a:r>
            <a:r>
              <a:rPr sz="2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auto-balanceada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596" y="5499608"/>
            <a:ext cx="6243320" cy="285813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13970">
              <a:lnSpc>
                <a:spcPts val="1390"/>
              </a:lnSpc>
              <a:spcBef>
                <a:spcPts val="185"/>
              </a:spcBef>
              <a:tabLst>
                <a:tab pos="554990" algn="l"/>
                <a:tab pos="1750060" algn="l"/>
                <a:tab pos="2768600" algn="l"/>
                <a:tab pos="3082925" algn="l"/>
                <a:tab pos="3570604" algn="l"/>
                <a:tab pos="4573905" algn="l"/>
                <a:tab pos="5226050" algn="l"/>
                <a:tab pos="5491480" algn="l"/>
              </a:tabLst>
            </a:pPr>
            <a:r>
              <a:rPr sz="1200" spc="155" dirty="0">
                <a:latin typeface="Arial"/>
                <a:cs typeface="Arial"/>
              </a:rPr>
              <a:t>P</a:t>
            </a:r>
            <a:r>
              <a:rPr sz="1200" spc="120" dirty="0">
                <a:latin typeface="Arial"/>
                <a:cs typeface="Arial"/>
              </a:rPr>
              <a:t>ara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45" dirty="0">
                <a:latin typeface="Arial"/>
                <a:cs typeface="Arial"/>
              </a:rPr>
              <a:t>g</a:t>
            </a:r>
            <a:r>
              <a:rPr sz="1200" spc="114" dirty="0">
                <a:latin typeface="Arial"/>
                <a:cs typeface="Arial"/>
              </a:rPr>
              <a:t>e</a:t>
            </a:r>
            <a:r>
              <a:rPr sz="1200" spc="145" dirty="0">
                <a:latin typeface="Arial"/>
                <a:cs typeface="Arial"/>
              </a:rPr>
              <a:t>ne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45" dirty="0">
                <a:latin typeface="Arial"/>
                <a:cs typeface="Arial"/>
              </a:rPr>
              <a:t>ado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45" dirty="0">
                <a:latin typeface="Arial"/>
                <a:cs typeface="Arial"/>
              </a:rPr>
              <a:t>e</a:t>
            </a:r>
            <a:r>
              <a:rPr sz="1200" spc="105" dirty="0">
                <a:latin typeface="Arial"/>
                <a:cs typeface="Arial"/>
              </a:rPr>
              <a:t>s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45" dirty="0">
                <a:latin typeface="Arial"/>
                <a:cs typeface="Arial"/>
              </a:rPr>
              <a:t>pequeño</a:t>
            </a:r>
            <a:r>
              <a:rPr sz="1200" spc="114" dirty="0">
                <a:latin typeface="Arial"/>
                <a:cs typeface="Arial"/>
              </a:rPr>
              <a:t>s</a:t>
            </a:r>
            <a:r>
              <a:rPr sz="1200" spc="60" dirty="0">
                <a:latin typeface="Arial"/>
                <a:cs typeface="Arial"/>
              </a:rPr>
              <a:t>,</a:t>
            </a:r>
            <a:r>
              <a:rPr sz="1200" dirty="0">
                <a:latin typeface="Arial"/>
                <a:cs typeface="Arial"/>
              </a:rPr>
              <a:t>	es	</a:t>
            </a:r>
            <a:r>
              <a:rPr sz="1200" spc="150" dirty="0">
                <a:latin typeface="Arial"/>
                <a:cs typeface="Arial"/>
              </a:rPr>
              <a:t>m</a:t>
            </a:r>
            <a:r>
              <a:rPr sz="1200" spc="95" dirty="0">
                <a:latin typeface="Arial"/>
                <a:cs typeface="Arial"/>
              </a:rPr>
              <a:t>á</a:t>
            </a:r>
            <a:r>
              <a:rPr sz="1200" spc="80" dirty="0">
                <a:latin typeface="Arial"/>
                <a:cs typeface="Arial"/>
              </a:rPr>
              <a:t>s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95" dirty="0">
                <a:latin typeface="Arial"/>
                <a:cs typeface="Arial"/>
              </a:rPr>
              <a:t>e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95" dirty="0">
                <a:latin typeface="Arial"/>
                <a:cs typeface="Arial"/>
              </a:rPr>
              <a:t>onó</a:t>
            </a:r>
            <a:r>
              <a:rPr sz="1200" spc="150" dirty="0">
                <a:latin typeface="Arial"/>
                <a:cs typeface="Arial"/>
              </a:rPr>
              <a:t>m</a:t>
            </a:r>
            <a:r>
              <a:rPr sz="1200" spc="65" dirty="0">
                <a:latin typeface="Arial"/>
                <a:cs typeface="Arial"/>
              </a:rPr>
              <a:t>i</a:t>
            </a:r>
            <a:r>
              <a:rPr sz="1200" spc="90" dirty="0">
                <a:latin typeface="Arial"/>
                <a:cs typeface="Arial"/>
              </a:rPr>
              <a:t>co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75" dirty="0">
                <a:latin typeface="Arial"/>
                <a:cs typeface="Arial"/>
              </a:rPr>
              <a:t>u</a:t>
            </a:r>
            <a:r>
              <a:rPr sz="1200" spc="45" dirty="0">
                <a:latin typeface="Arial"/>
                <a:cs typeface="Arial"/>
              </a:rPr>
              <a:t>t</a:t>
            </a:r>
            <a:r>
              <a:rPr sz="1200" spc="40" dirty="0">
                <a:latin typeface="Arial"/>
                <a:cs typeface="Arial"/>
              </a:rPr>
              <a:t>il</a:t>
            </a:r>
            <a:r>
              <a:rPr sz="1200" spc="65" dirty="0">
                <a:latin typeface="Arial"/>
                <a:cs typeface="Arial"/>
              </a:rPr>
              <a:t>i</a:t>
            </a:r>
            <a:r>
              <a:rPr sz="1200" spc="90" dirty="0">
                <a:latin typeface="Arial"/>
                <a:cs typeface="Arial"/>
              </a:rPr>
              <a:t>z</a:t>
            </a:r>
            <a:r>
              <a:rPr sz="1200" spc="95" dirty="0">
                <a:latin typeface="Arial"/>
                <a:cs typeface="Arial"/>
              </a:rPr>
              <a:t>a</a:t>
            </a:r>
            <a:r>
              <a:rPr sz="1200" spc="50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	el	</a:t>
            </a:r>
            <a:r>
              <a:rPr sz="1200" spc="95" dirty="0">
                <a:latin typeface="Arial"/>
                <a:cs typeface="Arial"/>
              </a:rPr>
              <a:t>e</a:t>
            </a:r>
            <a:r>
              <a:rPr sz="1200" spc="90" dirty="0">
                <a:latin typeface="Arial"/>
                <a:cs typeface="Arial"/>
              </a:rPr>
              <a:t>s</a:t>
            </a:r>
            <a:r>
              <a:rPr sz="1200" spc="95" dirty="0">
                <a:latin typeface="Arial"/>
                <a:cs typeface="Arial"/>
              </a:rPr>
              <a:t>q</a:t>
            </a:r>
            <a:r>
              <a:rPr sz="1200" spc="120" dirty="0">
                <a:latin typeface="Arial"/>
                <a:cs typeface="Arial"/>
              </a:rPr>
              <a:t>ue</a:t>
            </a:r>
            <a:r>
              <a:rPr sz="1200" spc="170" dirty="0">
                <a:latin typeface="Arial"/>
                <a:cs typeface="Arial"/>
              </a:rPr>
              <a:t>m</a:t>
            </a:r>
            <a:r>
              <a:rPr sz="1200" spc="60" dirty="0">
                <a:latin typeface="Arial"/>
                <a:cs typeface="Arial"/>
              </a:rPr>
              <a:t>a  </a:t>
            </a:r>
            <a:r>
              <a:rPr sz="1200" spc="75" dirty="0">
                <a:latin typeface="Arial"/>
                <a:cs typeface="Arial"/>
              </a:rPr>
              <a:t>diferencial</a:t>
            </a:r>
            <a:r>
              <a:rPr sz="1200" dirty="0">
                <a:latin typeface="Arial"/>
                <a:cs typeface="Arial"/>
              </a:rPr>
              <a:t> de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auto-balanceo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que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muestra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esta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diapositiva.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2700" marR="5715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Este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dirty="0">
                <a:latin typeface="Arial"/>
                <a:cs typeface="Arial"/>
              </a:rPr>
              <a:t>utiliza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-10" dirty="0">
                <a:latin typeface="Arial"/>
                <a:cs typeface="Arial"/>
              </a:rPr>
              <a:t>solo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CT </a:t>
            </a:r>
            <a:r>
              <a:rPr sz="1200" spc="130" dirty="0">
                <a:latin typeface="Arial"/>
                <a:cs typeface="Arial"/>
              </a:rPr>
              <a:t>sumador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flujo </a:t>
            </a:r>
            <a:r>
              <a:rPr sz="1200" dirty="0">
                <a:latin typeface="Arial"/>
                <a:cs typeface="Arial"/>
              </a:rPr>
              <a:t>y de </a:t>
            </a:r>
            <a:r>
              <a:rPr sz="1200" spc="100" dirty="0">
                <a:latin typeface="Arial"/>
                <a:cs typeface="Arial"/>
              </a:rPr>
              <a:t>baja </a:t>
            </a:r>
            <a:r>
              <a:rPr sz="1200" spc="90" dirty="0">
                <a:latin typeface="Arial"/>
                <a:cs typeface="Arial"/>
              </a:rPr>
              <a:t>relación </a:t>
            </a:r>
            <a:r>
              <a:rPr sz="1200" spc="114" dirty="0">
                <a:latin typeface="Arial"/>
                <a:cs typeface="Arial"/>
              </a:rPr>
              <a:t>para cada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fase. </a:t>
            </a:r>
            <a:r>
              <a:rPr sz="1200" dirty="0">
                <a:latin typeface="Arial"/>
                <a:cs typeface="Arial"/>
              </a:rPr>
              <a:t>Los </a:t>
            </a:r>
            <a:r>
              <a:rPr sz="1200" spc="95" dirty="0">
                <a:latin typeface="Arial"/>
                <a:cs typeface="Arial"/>
              </a:rPr>
              <a:t>conductores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40" dirty="0">
                <a:latin typeface="Arial"/>
                <a:cs typeface="Arial"/>
              </a:rPr>
              <a:t>ambos </a:t>
            </a:r>
            <a:r>
              <a:rPr sz="1200" spc="125" dirty="0">
                <a:latin typeface="Arial"/>
                <a:cs typeface="Arial"/>
              </a:rPr>
              <a:t>extremos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5" dirty="0">
                <a:latin typeface="Arial"/>
                <a:cs typeface="Arial"/>
              </a:rPr>
              <a:t>cada </a:t>
            </a:r>
            <a:r>
              <a:rPr sz="1200" spc="135" dirty="0">
                <a:latin typeface="Arial"/>
                <a:cs typeface="Arial"/>
              </a:rPr>
              <a:t>devanado </a:t>
            </a:r>
            <a:r>
              <a:rPr sz="1200" spc="130" dirty="0">
                <a:latin typeface="Arial"/>
                <a:cs typeface="Arial"/>
              </a:rPr>
              <a:t>pasan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través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ventana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-15" dirty="0">
                <a:latin typeface="Arial"/>
                <a:cs typeface="Arial"/>
              </a:rPr>
              <a:t>CT </a:t>
            </a:r>
            <a:r>
              <a:rPr sz="1200" spc="-10" dirty="0">
                <a:latin typeface="Arial"/>
                <a:cs typeface="Arial"/>
              </a:rPr>
              <a:t>de tal </a:t>
            </a:r>
            <a:r>
              <a:rPr sz="1200" spc="150" dirty="0">
                <a:latin typeface="Arial"/>
                <a:cs typeface="Arial"/>
              </a:rPr>
              <a:t>manera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5" dirty="0">
                <a:latin typeface="Arial"/>
                <a:cs typeface="Arial"/>
              </a:rPr>
              <a:t>corrientes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114" dirty="0">
                <a:latin typeface="Arial"/>
                <a:cs typeface="Arial"/>
              </a:rPr>
              <a:t>entran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5" dirty="0">
                <a:latin typeface="Arial"/>
                <a:cs typeface="Arial"/>
              </a:rPr>
              <a:t>salen </a:t>
            </a:r>
            <a:r>
              <a:rPr sz="1200" spc="20" dirty="0">
                <a:latin typeface="Arial"/>
                <a:cs typeface="Arial"/>
              </a:rPr>
              <a:t>se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cancelan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entre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sí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durante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funcionamiento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normal.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Un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simple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relé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de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sobrecorriente está </a:t>
            </a:r>
            <a:r>
              <a:rPr sz="1200" spc="125" dirty="0">
                <a:latin typeface="Arial"/>
                <a:cs typeface="Arial"/>
              </a:rPr>
              <a:t>conectado </a:t>
            </a:r>
            <a:r>
              <a:rPr sz="1200" dirty="0">
                <a:latin typeface="Arial"/>
                <a:cs typeface="Arial"/>
              </a:rPr>
              <a:t>al CT, </a:t>
            </a:r>
            <a:r>
              <a:rPr sz="1200" spc="85" dirty="0">
                <a:latin typeface="Arial"/>
                <a:cs typeface="Arial"/>
              </a:rPr>
              <a:t>proporcionando </a:t>
            </a:r>
            <a:r>
              <a:rPr sz="1200" spc="90" dirty="0">
                <a:latin typeface="Arial"/>
                <a:cs typeface="Arial"/>
              </a:rPr>
              <a:t>una </a:t>
            </a:r>
            <a:r>
              <a:rPr sz="1200" spc="80" dirty="0">
                <a:latin typeface="Arial"/>
                <a:cs typeface="Arial"/>
              </a:rPr>
              <a:t>protección rápida y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confiable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85" dirty="0">
                <a:latin typeface="Arial"/>
                <a:cs typeface="Arial"/>
              </a:rPr>
              <a:t>detectar cualquier diferencia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corriente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120" dirty="0">
                <a:latin typeface="Arial"/>
                <a:cs typeface="Arial"/>
              </a:rPr>
              <a:t>entra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sale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del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devanado.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Arial"/>
              <a:cs typeface="Arial"/>
            </a:endParaRPr>
          </a:p>
          <a:p>
            <a:pPr marL="12700" marR="6350">
              <a:lnSpc>
                <a:spcPts val="1390"/>
              </a:lnSpc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tamaño </a:t>
            </a:r>
            <a:r>
              <a:rPr sz="1200" spc="85" dirty="0">
                <a:latin typeface="Arial"/>
                <a:cs typeface="Arial"/>
              </a:rPr>
              <a:t>limitado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ventana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CT limita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tamaño </a:t>
            </a:r>
            <a:r>
              <a:rPr sz="1200" spc="-10" dirty="0">
                <a:latin typeface="Arial"/>
                <a:cs typeface="Arial"/>
              </a:rPr>
              <a:t>del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conductor </a:t>
            </a:r>
            <a:r>
              <a:rPr sz="1200" dirty="0">
                <a:latin typeface="Arial"/>
                <a:cs typeface="Arial"/>
              </a:rPr>
              <a:t>y, 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lo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tanto,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tamaño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los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generadores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que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pueden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proteger.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12700" marR="5080">
              <a:lnSpc>
                <a:spcPts val="1370"/>
              </a:lnSpc>
            </a:pPr>
            <a:r>
              <a:rPr sz="1200" spc="-5" dirty="0">
                <a:latin typeface="Arial"/>
                <a:cs typeface="Arial"/>
              </a:rPr>
              <a:t>El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relé 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debe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tener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menor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carga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posible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para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mantener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alta 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sensibilidad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reducir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posibilidad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saturación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CT.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721169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39140" y="868680"/>
            <a:ext cx="6186805" cy="159448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marL="2574925" marR="490855" indent="-2101215">
              <a:lnSpc>
                <a:spcPts val="2760"/>
              </a:lnSpc>
              <a:spcBef>
                <a:spcPts val="650"/>
              </a:spcBef>
            </a:pPr>
            <a:r>
              <a:rPr sz="2400" b="1" dirty="0">
                <a:latin typeface="Arial"/>
                <a:cs typeface="Arial"/>
              </a:rPr>
              <a:t>Protección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falla</a:t>
            </a:r>
            <a:r>
              <a:rPr sz="2400" b="1" spc="-10" dirty="0">
                <a:latin typeface="Arial"/>
                <a:cs typeface="Arial"/>
              </a:rPr>
              <a:t> entre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espiras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del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estator</a:t>
            </a:r>
            <a:endParaRPr sz="2400">
              <a:latin typeface="Arial"/>
              <a:cs typeface="Arial"/>
            </a:endParaRPr>
          </a:p>
          <a:p>
            <a:pPr marL="2501900" marR="412750" indent="-2110740">
              <a:lnSpc>
                <a:spcPts val="2760"/>
              </a:lnSpc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-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24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auto-balanceada</a:t>
            </a:r>
            <a:r>
              <a:rPr sz="2400" b="1" spc="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4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fase </a:t>
            </a:r>
            <a:r>
              <a:rPr sz="2400" b="1" spc="-6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9243" y="2623701"/>
            <a:ext cx="5056316" cy="43803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7362570"/>
            <a:ext cx="6278880" cy="196151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6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25" dirty="0">
                <a:latin typeface="Arial"/>
                <a:cs typeface="Arial"/>
              </a:rPr>
              <a:t>devanados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estator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ciertos </a:t>
            </a:r>
            <a:r>
              <a:rPr sz="1200" spc="85" dirty="0">
                <a:latin typeface="Arial"/>
                <a:cs typeface="Arial"/>
              </a:rPr>
              <a:t>tipos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5" dirty="0">
                <a:latin typeface="Arial"/>
                <a:cs typeface="Arial"/>
              </a:rPr>
              <a:t>generadores </a:t>
            </a:r>
            <a:r>
              <a:rPr sz="1200" spc="110" dirty="0">
                <a:latin typeface="Arial"/>
                <a:cs typeface="Arial"/>
              </a:rPr>
              <a:t>tienen bobinas </a:t>
            </a:r>
            <a:r>
              <a:rPr sz="1200" spc="-10" dirty="0">
                <a:latin typeface="Arial"/>
                <a:cs typeface="Arial"/>
              </a:rPr>
              <a:t>con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múltiples espiras. </a:t>
            </a:r>
            <a:r>
              <a:rPr sz="1200" dirty="0">
                <a:latin typeface="Arial"/>
                <a:cs typeface="Arial"/>
              </a:rPr>
              <a:t>Una falla </a:t>
            </a:r>
            <a:r>
              <a:rPr sz="1200" spc="-1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aislamiento </a:t>
            </a:r>
            <a:r>
              <a:rPr sz="1200" spc="105" dirty="0">
                <a:latin typeface="Arial"/>
                <a:cs typeface="Arial"/>
              </a:rPr>
              <a:t>entre </a:t>
            </a:r>
            <a:r>
              <a:rPr sz="1200" spc="110" dirty="0">
                <a:latin typeface="Arial"/>
                <a:cs typeface="Arial"/>
              </a:rPr>
              <a:t>espiras </a:t>
            </a:r>
            <a:r>
              <a:rPr sz="1200" spc="125" dirty="0">
                <a:latin typeface="Arial"/>
                <a:cs typeface="Arial"/>
              </a:rPr>
              <a:t>puede </a:t>
            </a:r>
            <a:r>
              <a:rPr sz="1200" spc="114" dirty="0">
                <a:latin typeface="Arial"/>
                <a:cs typeface="Arial"/>
              </a:rPr>
              <a:t>causar </a:t>
            </a:r>
            <a:r>
              <a:rPr sz="1200" spc="110" dirty="0">
                <a:latin typeface="Arial"/>
                <a:cs typeface="Arial"/>
              </a:rPr>
              <a:t>una </a:t>
            </a:r>
            <a:r>
              <a:rPr sz="1200" spc="-15" dirty="0">
                <a:latin typeface="Arial"/>
                <a:cs typeface="Arial"/>
              </a:rPr>
              <a:t>falla 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entre espiras.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protección </a:t>
            </a:r>
            <a:r>
              <a:rPr sz="1200" spc="70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estator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detecta </a:t>
            </a:r>
            <a:r>
              <a:rPr sz="1200" dirty="0">
                <a:latin typeface="Arial"/>
                <a:cs typeface="Arial"/>
              </a:rPr>
              <a:t>fallas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entre espiras. 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estos </a:t>
            </a:r>
            <a:r>
              <a:rPr sz="1200" spc="130" dirty="0">
                <a:latin typeface="Arial"/>
                <a:cs typeface="Arial"/>
              </a:rPr>
              <a:t>generadores, </a:t>
            </a:r>
            <a:r>
              <a:rPr sz="1200" spc="10" dirty="0">
                <a:latin typeface="Arial"/>
                <a:cs typeface="Arial"/>
              </a:rPr>
              <a:t>la 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spc="110" dirty="0">
                <a:latin typeface="Arial"/>
                <a:cs typeface="Arial"/>
              </a:rPr>
              <a:t>dedicada </a:t>
            </a:r>
            <a:r>
              <a:rPr sz="1200" spc="100" dirty="0">
                <a:latin typeface="Arial"/>
                <a:cs typeface="Arial"/>
              </a:rPr>
              <a:t>contra </a:t>
            </a:r>
            <a:r>
              <a:rPr sz="1200" dirty="0">
                <a:latin typeface="Arial"/>
                <a:cs typeface="Arial"/>
              </a:rPr>
              <a:t>fallas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entre </a:t>
            </a:r>
            <a:r>
              <a:rPr sz="1200" spc="120" dirty="0">
                <a:latin typeface="Arial"/>
                <a:cs typeface="Arial"/>
              </a:rPr>
              <a:t>espiras </a:t>
            </a:r>
            <a:r>
              <a:rPr sz="1200" spc="145" dirty="0">
                <a:latin typeface="Arial"/>
                <a:cs typeface="Arial"/>
              </a:rPr>
              <a:t>debe </a:t>
            </a:r>
            <a:r>
              <a:rPr sz="1200" spc="120" dirty="0">
                <a:latin typeface="Arial"/>
                <a:cs typeface="Arial"/>
              </a:rPr>
              <a:t>dispararse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40" dirty="0">
                <a:latin typeface="Arial"/>
                <a:cs typeface="Arial"/>
              </a:rPr>
              <a:t>desconectar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25" dirty="0">
                <a:latin typeface="Arial"/>
                <a:cs typeface="Arial"/>
              </a:rPr>
              <a:t>generador,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motor </a:t>
            </a:r>
            <a:r>
              <a:rPr sz="1200" spc="85" dirty="0">
                <a:latin typeface="Arial"/>
                <a:cs typeface="Arial"/>
              </a:rPr>
              <a:t>primario </a:t>
            </a:r>
            <a:r>
              <a:rPr sz="1200" spc="-3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65" dirty="0">
                <a:latin typeface="Arial"/>
                <a:cs typeface="Arial"/>
              </a:rPr>
              <a:t>auxiliares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unidad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transferencia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114" dirty="0">
                <a:latin typeface="Arial"/>
                <a:cs typeface="Arial"/>
              </a:rPr>
              <a:t>fuente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reserva,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retardo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mínimo.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1016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En </a:t>
            </a:r>
            <a:r>
              <a:rPr sz="1200" spc="135" dirty="0">
                <a:latin typeface="Arial"/>
                <a:cs typeface="Arial"/>
              </a:rPr>
              <a:t>generadores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dos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105" dirty="0">
                <a:latin typeface="Arial"/>
                <a:cs typeface="Arial"/>
              </a:rPr>
              <a:t>más </a:t>
            </a:r>
            <a:r>
              <a:rPr sz="1200" spc="75" dirty="0">
                <a:latin typeface="Arial"/>
                <a:cs typeface="Arial"/>
              </a:rPr>
              <a:t>circuitos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paralelo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fase,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5" dirty="0">
                <a:latin typeface="Arial"/>
                <a:cs typeface="Arial"/>
              </a:rPr>
              <a:t>usuarios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pueden </a:t>
            </a:r>
            <a:r>
              <a:rPr sz="1200" spc="100" dirty="0">
                <a:latin typeface="Arial"/>
                <a:cs typeface="Arial"/>
              </a:rPr>
              <a:t>proporcionar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protección contra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fallas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entre espiras </a:t>
            </a:r>
            <a:r>
              <a:rPr sz="1200" spc="70" dirty="0">
                <a:latin typeface="Arial"/>
                <a:cs typeface="Arial"/>
              </a:rPr>
              <a:t>dividiendo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circuitos</a:t>
            </a:r>
            <a:r>
              <a:rPr sz="1200" spc="4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dos</a:t>
            </a:r>
            <a:r>
              <a:rPr sz="1200" spc="47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grupos</a:t>
            </a:r>
            <a:r>
              <a:rPr sz="1200" spc="4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comparando</a:t>
            </a:r>
            <a:r>
              <a:rPr sz="1200" spc="45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corrientes</a:t>
            </a:r>
            <a:r>
              <a:rPr sz="1200" spc="43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estos</a:t>
            </a:r>
            <a:r>
              <a:rPr sz="1200" spc="47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grupos.</a:t>
            </a:r>
            <a:r>
              <a:rPr sz="1200" spc="46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79515" cy="31965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715" algn="just">
              <a:lnSpc>
                <a:spcPct val="95800"/>
              </a:lnSpc>
              <a:spcBef>
                <a:spcPts val="160"/>
              </a:spcBef>
            </a:pPr>
            <a:r>
              <a:rPr sz="1200" spc="95" dirty="0">
                <a:latin typeface="Arial"/>
                <a:cs typeface="Arial"/>
              </a:rPr>
              <a:t>funcionamiento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normal,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corriente</a:t>
            </a:r>
            <a:r>
              <a:rPr sz="1200" spc="110" dirty="0">
                <a:latin typeface="Arial"/>
                <a:cs typeface="Arial"/>
              </a:rPr>
              <a:t> entre  </a:t>
            </a:r>
            <a:r>
              <a:rPr sz="1200" spc="130" dirty="0">
                <a:latin typeface="Arial"/>
                <a:cs typeface="Arial"/>
              </a:rPr>
              <a:t>dos </a:t>
            </a:r>
            <a:r>
              <a:rPr sz="1200" spc="125" dirty="0">
                <a:latin typeface="Arial"/>
                <a:cs typeface="Arial"/>
              </a:rPr>
              <a:t>grupos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misma </a:t>
            </a:r>
            <a:r>
              <a:rPr sz="1200" spc="100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-15" dirty="0">
                <a:latin typeface="Arial"/>
                <a:cs typeface="Arial"/>
              </a:rPr>
              <a:t>muy</a:t>
            </a:r>
            <a:r>
              <a:rPr sz="1200" spc="3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pequeña. </a:t>
            </a:r>
            <a:r>
              <a:rPr sz="1200" dirty="0">
                <a:latin typeface="Arial"/>
                <a:cs typeface="Arial"/>
              </a:rPr>
              <a:t>Las fallas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entre </a:t>
            </a:r>
            <a:r>
              <a:rPr sz="1200" spc="105" dirty="0">
                <a:latin typeface="Arial"/>
                <a:cs typeface="Arial"/>
              </a:rPr>
              <a:t>espiras </a:t>
            </a:r>
            <a:r>
              <a:rPr sz="1200" spc="120" dirty="0">
                <a:latin typeface="Arial"/>
                <a:cs typeface="Arial"/>
              </a:rPr>
              <a:t>provocan </a:t>
            </a:r>
            <a:r>
              <a:rPr sz="1200" spc="155" dirty="0">
                <a:latin typeface="Arial"/>
                <a:cs typeface="Arial"/>
              </a:rPr>
              <a:t>una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desequilibrio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que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cambia</a:t>
            </a:r>
            <a:r>
              <a:rPr sz="1200" spc="10" dirty="0">
                <a:latin typeface="Arial"/>
                <a:cs typeface="Arial"/>
              </a:rPr>
              <a:t> 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corriente.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30" dirty="0">
                <a:latin typeface="Arial"/>
                <a:cs typeface="Arial"/>
              </a:rPr>
              <a:t>esquemas </a:t>
            </a:r>
            <a:r>
              <a:rPr sz="1200" spc="100" dirty="0">
                <a:latin typeface="Arial"/>
                <a:cs typeface="Arial"/>
              </a:rPr>
              <a:t>tradicionales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protección contra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entre </a:t>
            </a:r>
            <a:r>
              <a:rPr sz="1200" spc="120" dirty="0">
                <a:latin typeface="Arial"/>
                <a:cs typeface="Arial"/>
              </a:rPr>
              <a:t>espiras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5" dirty="0">
                <a:latin typeface="Arial"/>
                <a:cs typeface="Arial"/>
              </a:rPr>
              <a:t>fase 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dividida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utilizan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relé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sobrecorriente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con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elementos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instantáneos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temporizados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conectan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para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medir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corriente.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spc="100" dirty="0">
                <a:latin typeface="Arial"/>
                <a:cs typeface="Arial"/>
              </a:rPr>
              <a:t>instantáneo, </a:t>
            </a:r>
            <a:r>
              <a:rPr sz="1200" spc="105" dirty="0">
                <a:latin typeface="Arial"/>
                <a:cs typeface="Arial"/>
              </a:rPr>
              <a:t>establecido </a:t>
            </a:r>
            <a:r>
              <a:rPr sz="1200" spc="120" dirty="0">
                <a:latin typeface="Arial"/>
                <a:cs typeface="Arial"/>
              </a:rPr>
              <a:t>por </a:t>
            </a:r>
            <a:r>
              <a:rPr sz="1200" spc="105" dirty="0">
                <a:latin typeface="Arial"/>
                <a:cs typeface="Arial"/>
              </a:rPr>
              <a:t>encima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desequilibrio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máxima </a:t>
            </a:r>
            <a:r>
              <a:rPr sz="1200" spc="105" dirty="0">
                <a:latin typeface="Arial"/>
                <a:cs typeface="Arial"/>
              </a:rPr>
              <a:t>causada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saturación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-5" dirty="0">
                <a:latin typeface="Arial"/>
                <a:cs typeface="Arial"/>
              </a:rPr>
              <a:t>CT </a:t>
            </a:r>
            <a:r>
              <a:rPr sz="1200" spc="135" dirty="0">
                <a:latin typeface="Arial"/>
                <a:cs typeface="Arial"/>
              </a:rPr>
              <a:t>durante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externas, </a:t>
            </a:r>
            <a:r>
              <a:rPr sz="1200" spc="110" dirty="0">
                <a:latin typeface="Arial"/>
                <a:cs typeface="Arial"/>
              </a:rPr>
              <a:t>proporciona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10" dirty="0">
                <a:latin typeface="Arial"/>
                <a:cs typeface="Arial"/>
              </a:rPr>
              <a:t>operación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alta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velocidad.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0" dirty="0">
                <a:latin typeface="Arial"/>
                <a:cs typeface="Arial"/>
              </a:rPr>
              <a:t>retardo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tiempo </a:t>
            </a:r>
            <a:r>
              <a:rPr sz="1200" spc="95" dirty="0">
                <a:latin typeface="Arial"/>
                <a:cs typeface="Arial"/>
              </a:rPr>
              <a:t>tiene </a:t>
            </a:r>
            <a:r>
              <a:rPr sz="1200" spc="25" dirty="0">
                <a:latin typeface="Arial"/>
                <a:cs typeface="Arial"/>
              </a:rPr>
              <a:t>un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ajuste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detección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más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bajo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para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mejorar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sensibilidad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esquema.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715" algn="just">
              <a:lnSpc>
                <a:spcPct val="95700"/>
              </a:lnSpc>
            </a:pPr>
            <a:r>
              <a:rPr sz="1200" spc="-5" dirty="0">
                <a:latin typeface="Arial"/>
                <a:cs typeface="Arial"/>
              </a:rPr>
              <a:t>Un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fase </a:t>
            </a:r>
            <a:r>
              <a:rPr sz="1200" spc="70" dirty="0">
                <a:latin typeface="Arial"/>
                <a:cs typeface="Arial"/>
              </a:rPr>
              <a:t>dividida </a:t>
            </a:r>
            <a:r>
              <a:rPr sz="1200" spc="90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utiliza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una </a:t>
            </a:r>
            <a:r>
              <a:rPr sz="1200" spc="100" dirty="0">
                <a:latin typeface="Arial"/>
                <a:cs typeface="Arial"/>
              </a:rPr>
              <a:t>conexión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CT 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auto-balanceada </a:t>
            </a:r>
            <a:r>
              <a:rPr sz="1200" dirty="0">
                <a:latin typeface="Arial"/>
                <a:cs typeface="Arial"/>
              </a:rPr>
              <a:t>(ver </a:t>
            </a:r>
            <a:r>
              <a:rPr sz="1200" spc="50" dirty="0">
                <a:latin typeface="Arial"/>
                <a:cs typeface="Arial"/>
              </a:rPr>
              <a:t>figura) </a:t>
            </a:r>
            <a:r>
              <a:rPr sz="1200" spc="65" dirty="0">
                <a:latin typeface="Arial"/>
                <a:cs typeface="Arial"/>
              </a:rPr>
              <a:t>minimiza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70" dirty="0">
                <a:latin typeface="Arial"/>
                <a:cs typeface="Arial"/>
              </a:rPr>
              <a:t>posibilidad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saturación </a:t>
            </a:r>
            <a:r>
              <a:rPr sz="1200" dirty="0">
                <a:latin typeface="Arial"/>
                <a:cs typeface="Arial"/>
              </a:rPr>
              <a:t>de CT. </a:t>
            </a:r>
            <a:r>
              <a:rPr sz="1200" spc="-5" dirty="0">
                <a:latin typeface="Arial"/>
                <a:cs typeface="Arial"/>
              </a:rPr>
              <a:t>Este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dirty="0">
                <a:latin typeface="Arial"/>
                <a:cs typeface="Arial"/>
              </a:rPr>
              <a:t>utiliza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CT </a:t>
            </a:r>
            <a:r>
              <a:rPr sz="1200" spc="140" dirty="0">
                <a:latin typeface="Arial"/>
                <a:cs typeface="Arial"/>
              </a:rPr>
              <a:t>sumadores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10" dirty="0">
                <a:latin typeface="Arial"/>
                <a:cs typeface="Arial"/>
              </a:rPr>
              <a:t>flujo. </a:t>
            </a:r>
            <a:r>
              <a:rPr sz="1200" dirty="0">
                <a:latin typeface="Arial"/>
                <a:cs typeface="Arial"/>
              </a:rPr>
              <a:t>Los </a:t>
            </a:r>
            <a:r>
              <a:rPr sz="1200" spc="120" dirty="0">
                <a:latin typeface="Arial"/>
                <a:cs typeface="Arial"/>
              </a:rPr>
              <a:t>conductores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114" dirty="0">
                <a:latin typeface="Arial"/>
                <a:cs typeface="Arial"/>
              </a:rPr>
              <a:t>transportan </a:t>
            </a:r>
            <a:r>
              <a:rPr sz="1200" spc="15" dirty="0">
                <a:latin typeface="Arial"/>
                <a:cs typeface="Arial"/>
              </a:rPr>
              <a:t>las 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grupo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circuitos </a:t>
            </a:r>
            <a:r>
              <a:rPr sz="1200" spc="95" dirty="0">
                <a:latin typeface="Arial"/>
                <a:cs typeface="Arial"/>
              </a:rPr>
              <a:t>pasan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95" dirty="0">
                <a:latin typeface="Arial"/>
                <a:cs typeface="Arial"/>
              </a:rPr>
              <a:t>direcciones </a:t>
            </a:r>
            <a:r>
              <a:rPr sz="1200" spc="110" dirty="0">
                <a:latin typeface="Arial"/>
                <a:cs typeface="Arial"/>
              </a:rPr>
              <a:t>opuestas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través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ventana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CT.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elementos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sobrecorriente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solo </a:t>
            </a:r>
            <a:r>
              <a:rPr sz="1200" spc="100" dirty="0">
                <a:latin typeface="Arial"/>
                <a:cs typeface="Arial"/>
              </a:rPr>
              <a:t>reciben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corriente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diferencial.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76401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0415" y="675640"/>
            <a:ext cx="6139180" cy="9620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50825" rIns="0" bIns="0" rtlCol="0">
            <a:spAutoFit/>
          </a:bodyPr>
          <a:lstStyle/>
          <a:p>
            <a:pPr marL="316865">
              <a:lnSpc>
                <a:spcPct val="100000"/>
              </a:lnSpc>
              <a:spcBef>
                <a:spcPts val="1975"/>
              </a:spcBef>
            </a:pPr>
            <a:r>
              <a:rPr dirty="0"/>
              <a:t>Protección</a:t>
            </a:r>
            <a:r>
              <a:rPr spc="-30" dirty="0"/>
              <a:t> </a:t>
            </a:r>
            <a:r>
              <a:rPr spc="-5" dirty="0"/>
              <a:t>de</a:t>
            </a:r>
            <a:r>
              <a:rPr spc="5" dirty="0"/>
              <a:t> </a:t>
            </a:r>
            <a:r>
              <a:rPr spc="-5" dirty="0"/>
              <a:t>falla</a:t>
            </a:r>
            <a:r>
              <a:rPr spc="-15" dirty="0"/>
              <a:t> </a:t>
            </a:r>
            <a:r>
              <a:rPr spc="-5" dirty="0"/>
              <a:t>a</a:t>
            </a:r>
            <a:r>
              <a:rPr spc="-15" dirty="0"/>
              <a:t> </a:t>
            </a:r>
            <a:r>
              <a:rPr dirty="0"/>
              <a:t>tierra</a:t>
            </a:r>
            <a:r>
              <a:rPr spc="5" dirty="0"/>
              <a:t> </a:t>
            </a:r>
            <a:r>
              <a:rPr spc="-10" dirty="0"/>
              <a:t>del</a:t>
            </a:r>
            <a:r>
              <a:rPr dirty="0"/>
              <a:t> </a:t>
            </a:r>
            <a:r>
              <a:rPr spc="-5" dirty="0"/>
              <a:t>estator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46075" marR="985519" indent="-229235">
              <a:lnSpc>
                <a:spcPts val="2090"/>
              </a:lnSpc>
              <a:spcBef>
                <a:spcPts val="225"/>
              </a:spcBef>
            </a:pPr>
            <a:r>
              <a:rPr b="0" dirty="0">
                <a:latin typeface="Wingdings"/>
                <a:cs typeface="Wingdings"/>
              </a:rPr>
              <a:t></a:t>
            </a:r>
            <a:r>
              <a:rPr b="0" spc="-90" dirty="0">
                <a:latin typeface="Times New Roman"/>
                <a:cs typeface="Times New Roman"/>
              </a:rPr>
              <a:t> </a:t>
            </a:r>
            <a:r>
              <a:rPr dirty="0"/>
              <a:t>Generadores</a:t>
            </a:r>
            <a:r>
              <a:rPr spc="-25" dirty="0"/>
              <a:t> </a:t>
            </a:r>
            <a:r>
              <a:rPr spc="-5" dirty="0"/>
              <a:t>conectados a</a:t>
            </a:r>
            <a:r>
              <a:rPr dirty="0"/>
              <a:t> </a:t>
            </a:r>
            <a:r>
              <a:rPr spc="-5" dirty="0"/>
              <a:t>tierra </a:t>
            </a:r>
            <a:r>
              <a:rPr dirty="0"/>
              <a:t>de</a:t>
            </a:r>
            <a:r>
              <a:rPr spc="-20" dirty="0"/>
              <a:t> </a:t>
            </a:r>
            <a:r>
              <a:rPr dirty="0"/>
              <a:t>alta </a:t>
            </a:r>
            <a:r>
              <a:rPr spc="-484" dirty="0"/>
              <a:t> </a:t>
            </a:r>
            <a:r>
              <a:rPr spc="-5" dirty="0"/>
              <a:t>impedancia</a:t>
            </a:r>
          </a:p>
          <a:p>
            <a:pPr marL="104775">
              <a:lnSpc>
                <a:spcPct val="100000"/>
              </a:lnSpc>
              <a:spcBef>
                <a:spcPts val="50"/>
              </a:spcBef>
            </a:pPr>
            <a:endParaRPr sz="1750"/>
          </a:p>
          <a:p>
            <a:pPr marL="803275" marR="755650" indent="-228600">
              <a:lnSpc>
                <a:spcPts val="2060"/>
              </a:lnSpc>
              <a:tabLst>
                <a:tab pos="803275" algn="l"/>
              </a:tabLst>
            </a:pPr>
            <a:r>
              <a:rPr b="0" dirty="0">
                <a:latin typeface="Arial"/>
                <a:cs typeface="Arial"/>
              </a:rPr>
              <a:t>-	</a:t>
            </a:r>
            <a:r>
              <a:rPr spc="-5" dirty="0"/>
              <a:t>Sobretensión</a:t>
            </a:r>
            <a:r>
              <a:rPr spc="20" dirty="0"/>
              <a:t> </a:t>
            </a:r>
            <a:r>
              <a:rPr spc="-15" dirty="0"/>
              <a:t>de</a:t>
            </a:r>
            <a:r>
              <a:rPr spc="5" dirty="0"/>
              <a:t> </a:t>
            </a:r>
            <a:r>
              <a:rPr dirty="0"/>
              <a:t>Nuetro</a:t>
            </a:r>
            <a:r>
              <a:rPr spc="10" dirty="0"/>
              <a:t> </a:t>
            </a:r>
            <a:r>
              <a:rPr spc="-15" dirty="0"/>
              <a:t>de</a:t>
            </a:r>
            <a:r>
              <a:rPr spc="5" dirty="0"/>
              <a:t> </a:t>
            </a:r>
            <a:r>
              <a:rPr spc="-5" dirty="0"/>
              <a:t>frecuencia </a:t>
            </a:r>
            <a:r>
              <a:rPr spc="-484" dirty="0"/>
              <a:t> </a:t>
            </a:r>
            <a:r>
              <a:rPr dirty="0"/>
              <a:t>fundamental</a:t>
            </a:r>
          </a:p>
          <a:p>
            <a:pPr marL="104775">
              <a:lnSpc>
                <a:spcPct val="100000"/>
              </a:lnSpc>
              <a:spcBef>
                <a:spcPts val="45"/>
              </a:spcBef>
            </a:pPr>
            <a:endParaRPr sz="1650"/>
          </a:p>
          <a:p>
            <a:pPr marL="574675">
              <a:lnSpc>
                <a:spcPct val="100000"/>
              </a:lnSpc>
              <a:spcBef>
                <a:spcPts val="5"/>
              </a:spcBef>
              <a:tabLst>
                <a:tab pos="803275" algn="l"/>
              </a:tabLst>
            </a:pPr>
            <a:r>
              <a:rPr b="0" dirty="0">
                <a:latin typeface="Arial"/>
                <a:cs typeface="Arial"/>
              </a:rPr>
              <a:t>-	</a:t>
            </a:r>
            <a:r>
              <a:rPr spc="-5" dirty="0"/>
              <a:t>Subtensión</a:t>
            </a:r>
            <a:r>
              <a:rPr spc="5" dirty="0"/>
              <a:t> </a:t>
            </a:r>
            <a:r>
              <a:rPr dirty="0"/>
              <a:t>o</a:t>
            </a:r>
            <a:r>
              <a:rPr spc="5" dirty="0"/>
              <a:t> </a:t>
            </a:r>
            <a:r>
              <a:rPr spc="-5" dirty="0"/>
              <a:t>diferencial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dirty="0"/>
              <a:t>Tercer Armónico</a:t>
            </a:r>
          </a:p>
          <a:p>
            <a:pPr marL="104775">
              <a:lnSpc>
                <a:spcPct val="100000"/>
              </a:lnSpc>
              <a:spcBef>
                <a:spcPts val="15"/>
              </a:spcBef>
            </a:pPr>
            <a:endParaRPr sz="1700"/>
          </a:p>
          <a:p>
            <a:pPr marL="574675">
              <a:lnSpc>
                <a:spcPct val="100000"/>
              </a:lnSpc>
              <a:tabLst>
                <a:tab pos="803275" algn="l"/>
              </a:tabLst>
            </a:pPr>
            <a:r>
              <a:rPr b="0" dirty="0">
                <a:latin typeface="Arial"/>
                <a:cs typeface="Arial"/>
              </a:rPr>
              <a:t>-	</a:t>
            </a:r>
            <a:r>
              <a:rPr spc="-5" dirty="0"/>
              <a:t>Inyección</a:t>
            </a:r>
            <a:r>
              <a:rPr spc="-10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5" dirty="0"/>
              <a:t>Baja </a:t>
            </a:r>
            <a:r>
              <a:rPr dirty="0"/>
              <a:t>Frecuencia</a:t>
            </a:r>
          </a:p>
          <a:p>
            <a:pPr marL="104775">
              <a:lnSpc>
                <a:spcPct val="100000"/>
              </a:lnSpc>
              <a:spcBef>
                <a:spcPts val="5"/>
              </a:spcBef>
            </a:pPr>
            <a:endParaRPr sz="1850"/>
          </a:p>
          <a:p>
            <a:pPr marL="346075" marR="988060" indent="-229235">
              <a:lnSpc>
                <a:spcPts val="2070"/>
              </a:lnSpc>
              <a:spcBef>
                <a:spcPts val="5"/>
              </a:spcBef>
            </a:pPr>
            <a:r>
              <a:rPr b="0" dirty="0">
                <a:latin typeface="Wingdings"/>
                <a:cs typeface="Wingdings"/>
              </a:rPr>
              <a:t></a:t>
            </a:r>
            <a:r>
              <a:rPr b="0" spc="-85" dirty="0">
                <a:latin typeface="Times New Roman"/>
                <a:cs typeface="Times New Roman"/>
              </a:rPr>
              <a:t> </a:t>
            </a:r>
            <a:r>
              <a:rPr dirty="0"/>
              <a:t>Generadores</a:t>
            </a:r>
            <a:r>
              <a:rPr spc="-25" dirty="0"/>
              <a:t> </a:t>
            </a:r>
            <a:r>
              <a:rPr dirty="0"/>
              <a:t>con</a:t>
            </a:r>
            <a:r>
              <a:rPr spc="-25" dirty="0"/>
              <a:t> </a:t>
            </a:r>
            <a:r>
              <a:rPr spc="-5" dirty="0"/>
              <a:t>puesta</a:t>
            </a:r>
            <a:r>
              <a:rPr dirty="0"/>
              <a:t> </a:t>
            </a:r>
            <a:r>
              <a:rPr spc="-5" dirty="0"/>
              <a:t>a</a:t>
            </a:r>
            <a:r>
              <a:rPr dirty="0"/>
              <a:t> </a:t>
            </a:r>
            <a:r>
              <a:rPr spc="-10" dirty="0"/>
              <a:t>tierra</a:t>
            </a:r>
            <a:r>
              <a:rPr dirty="0"/>
              <a:t> de </a:t>
            </a:r>
            <a:r>
              <a:rPr spc="-5" dirty="0"/>
              <a:t>baja </a:t>
            </a:r>
            <a:r>
              <a:rPr spc="-484" dirty="0"/>
              <a:t> </a:t>
            </a:r>
            <a:r>
              <a:rPr spc="-5" dirty="0"/>
              <a:t>impedancia</a:t>
            </a:r>
          </a:p>
          <a:p>
            <a:pPr marL="104775">
              <a:lnSpc>
                <a:spcPct val="100000"/>
              </a:lnSpc>
              <a:spcBef>
                <a:spcPts val="10"/>
              </a:spcBef>
            </a:pPr>
            <a:endParaRPr sz="1650"/>
          </a:p>
          <a:p>
            <a:pPr marL="574675">
              <a:lnSpc>
                <a:spcPct val="100000"/>
              </a:lnSpc>
              <a:tabLst>
                <a:tab pos="803275" algn="l"/>
              </a:tabLst>
            </a:pPr>
            <a:r>
              <a:rPr b="0" dirty="0">
                <a:latin typeface="Arial"/>
                <a:cs typeface="Arial"/>
              </a:rPr>
              <a:t>-	</a:t>
            </a:r>
            <a:r>
              <a:rPr spc="-5" dirty="0"/>
              <a:t>Sobrecorriente </a:t>
            </a:r>
            <a:r>
              <a:rPr dirty="0"/>
              <a:t>de</a:t>
            </a:r>
            <a:r>
              <a:rPr spc="-5" dirty="0"/>
              <a:t> tierra</a:t>
            </a:r>
          </a:p>
          <a:p>
            <a:pPr marL="104775">
              <a:lnSpc>
                <a:spcPct val="100000"/>
              </a:lnSpc>
              <a:spcBef>
                <a:spcPts val="40"/>
              </a:spcBef>
            </a:pPr>
            <a:endParaRPr sz="1700"/>
          </a:p>
          <a:p>
            <a:pPr marL="574675">
              <a:lnSpc>
                <a:spcPct val="100000"/>
              </a:lnSpc>
              <a:tabLst>
                <a:tab pos="803275" algn="l"/>
              </a:tabLst>
            </a:pPr>
            <a:r>
              <a:rPr b="0" dirty="0">
                <a:latin typeface="Arial"/>
                <a:cs typeface="Arial"/>
              </a:rPr>
              <a:t>-	</a:t>
            </a:r>
            <a:r>
              <a:rPr spc="-5" dirty="0"/>
              <a:t>Sobrecorriente</a:t>
            </a:r>
            <a:r>
              <a:rPr spc="10" dirty="0"/>
              <a:t> </a:t>
            </a:r>
            <a:r>
              <a:rPr spc="-5" dirty="0"/>
              <a:t>direccional</a:t>
            </a:r>
            <a:r>
              <a:rPr spc="15" dirty="0"/>
              <a:t> </a:t>
            </a:r>
            <a:r>
              <a:rPr spc="-15" dirty="0"/>
              <a:t>de</a:t>
            </a:r>
            <a:r>
              <a:rPr spc="15" dirty="0"/>
              <a:t> </a:t>
            </a:r>
            <a:r>
              <a:rPr spc="-5" dirty="0"/>
              <a:t>tierra</a:t>
            </a:r>
          </a:p>
          <a:p>
            <a:pPr marL="104775">
              <a:lnSpc>
                <a:spcPct val="100000"/>
              </a:lnSpc>
              <a:spcBef>
                <a:spcPts val="10"/>
              </a:spcBef>
            </a:pPr>
            <a:endParaRPr sz="1700"/>
          </a:p>
          <a:p>
            <a:pPr marL="574675">
              <a:lnSpc>
                <a:spcPct val="100000"/>
              </a:lnSpc>
              <a:spcBef>
                <a:spcPts val="5"/>
              </a:spcBef>
              <a:tabLst>
                <a:tab pos="803275" algn="l"/>
              </a:tabLst>
            </a:pPr>
            <a:r>
              <a:rPr b="0" dirty="0">
                <a:latin typeface="Arial"/>
                <a:cs typeface="Arial"/>
              </a:rPr>
              <a:t>-	</a:t>
            </a:r>
            <a:r>
              <a:rPr dirty="0"/>
              <a:t>Protección</a:t>
            </a:r>
            <a:r>
              <a:rPr spc="-25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spc="-5" dirty="0"/>
              <a:t>falla</a:t>
            </a:r>
            <a:r>
              <a:rPr spc="-15" dirty="0"/>
              <a:t> </a:t>
            </a:r>
            <a:r>
              <a:rPr spc="-5" dirty="0"/>
              <a:t>a</a:t>
            </a:r>
            <a:r>
              <a:rPr dirty="0"/>
              <a:t> </a:t>
            </a:r>
            <a:r>
              <a:rPr spc="-5" dirty="0"/>
              <a:t>tierra</a:t>
            </a:r>
            <a:r>
              <a:rPr spc="5" dirty="0"/>
              <a:t> </a:t>
            </a:r>
            <a:r>
              <a:rPr spc="-5" dirty="0"/>
              <a:t>restringida</a:t>
            </a:r>
            <a:r>
              <a:rPr spc="5" dirty="0"/>
              <a:t> </a:t>
            </a:r>
            <a:r>
              <a:rPr dirty="0"/>
              <a:t>(REF)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5596" y="6917563"/>
            <a:ext cx="6240780" cy="2037714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8890" algn="just">
              <a:lnSpc>
                <a:spcPts val="1390"/>
              </a:lnSpc>
              <a:spcBef>
                <a:spcPts val="185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falla de </a:t>
            </a:r>
            <a:r>
              <a:rPr sz="1200" spc="95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80" dirty="0">
                <a:latin typeface="Arial"/>
                <a:cs typeface="Arial"/>
              </a:rPr>
              <a:t>estator tiene </a:t>
            </a:r>
            <a:r>
              <a:rPr sz="1200" spc="85" dirty="0">
                <a:latin typeface="Arial"/>
                <a:cs typeface="Arial"/>
              </a:rPr>
              <a:t>baja sensibilidad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spc="135" dirty="0">
                <a:latin typeface="Arial"/>
                <a:cs typeface="Arial"/>
              </a:rPr>
              <a:t>porque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impedancia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resistencia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limitan</a:t>
            </a:r>
            <a:r>
              <a:rPr sz="1200" spc="10" dirty="0">
                <a:latin typeface="Arial"/>
                <a:cs typeface="Arial"/>
              </a:rPr>
              <a:t> 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magnitud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tierra.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110" dirty="0">
                <a:latin typeface="Arial"/>
                <a:cs typeface="Arial"/>
              </a:rPr>
              <a:t>Además,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cercanas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punto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neutro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del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generador </a:t>
            </a:r>
            <a:r>
              <a:rPr sz="1200" spc="114" dirty="0">
                <a:latin typeface="Arial"/>
                <a:cs typeface="Arial"/>
              </a:rPr>
              <a:t>provocan </a:t>
            </a:r>
            <a:r>
              <a:rPr sz="1200" spc="95" dirty="0">
                <a:latin typeface="Arial"/>
                <a:cs typeface="Arial"/>
              </a:rPr>
              <a:t>corrientes </a:t>
            </a:r>
            <a:r>
              <a:rPr sz="1200" dirty="0">
                <a:latin typeface="Arial"/>
                <a:cs typeface="Arial"/>
              </a:rPr>
              <a:t>de falla </a:t>
            </a:r>
            <a:r>
              <a:rPr sz="1200" spc="-15" dirty="0">
                <a:latin typeface="Arial"/>
                <a:cs typeface="Arial"/>
              </a:rPr>
              <a:t>muy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bajas. </a:t>
            </a:r>
            <a:r>
              <a:rPr sz="1200" dirty="0">
                <a:latin typeface="Arial"/>
                <a:cs typeface="Arial"/>
              </a:rPr>
              <a:t>Los </a:t>
            </a:r>
            <a:r>
              <a:rPr sz="1200" spc="114" dirty="0">
                <a:latin typeface="Arial"/>
                <a:cs typeface="Arial"/>
              </a:rPr>
              <a:t>generadores </a:t>
            </a:r>
            <a:r>
              <a:rPr sz="1200" spc="100" dirty="0">
                <a:latin typeface="Arial"/>
                <a:cs typeface="Arial"/>
              </a:rPr>
              <a:t>necesitan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protección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tierra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del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estator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sensible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separada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generalmente </a:t>
            </a:r>
            <a:r>
              <a:rPr sz="1200" spc="130" dirty="0">
                <a:latin typeface="Arial"/>
                <a:cs typeface="Arial"/>
              </a:rPr>
              <a:t>actúe </a:t>
            </a:r>
            <a:r>
              <a:rPr sz="1200" dirty="0">
                <a:latin typeface="Arial"/>
                <a:cs typeface="Arial"/>
              </a:rPr>
              <a:t>y desconecte 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el </a:t>
            </a:r>
            <a:r>
              <a:rPr sz="1200" spc="105" dirty="0">
                <a:latin typeface="Arial"/>
                <a:cs typeface="Arial"/>
              </a:rPr>
              <a:t>motor </a:t>
            </a:r>
            <a:r>
              <a:rPr sz="1200" spc="95" dirty="0">
                <a:latin typeface="Arial"/>
                <a:cs typeface="Arial"/>
              </a:rPr>
              <a:t>primario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0" dirty="0">
                <a:latin typeface="Arial"/>
                <a:cs typeface="Arial"/>
              </a:rPr>
              <a:t>transfiera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auxiliares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unidad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una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fuente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reserva.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Esta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diapositiva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resume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métodos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150" dirty="0">
                <a:latin typeface="Arial"/>
                <a:cs typeface="Arial"/>
              </a:rPr>
              <a:t> 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tierra</a:t>
            </a:r>
            <a:r>
              <a:rPr sz="1200" dirty="0">
                <a:latin typeface="Arial"/>
                <a:cs typeface="Arial"/>
              </a:rPr>
              <a:t> del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estator.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14552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9930" y="868680"/>
            <a:ext cx="6209665" cy="9620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marL="1122045" marR="95885" indent="-1015365">
              <a:lnSpc>
                <a:spcPts val="2760"/>
              </a:lnSpc>
              <a:spcBef>
                <a:spcPts val="650"/>
              </a:spcBef>
            </a:pPr>
            <a:r>
              <a:rPr dirty="0"/>
              <a:t>Falla </a:t>
            </a:r>
            <a:r>
              <a:rPr spc="-5" dirty="0"/>
              <a:t>a tierra </a:t>
            </a:r>
            <a:r>
              <a:rPr dirty="0"/>
              <a:t>en </a:t>
            </a:r>
            <a:r>
              <a:rPr spc="-5" dirty="0"/>
              <a:t>generador </a:t>
            </a:r>
            <a:r>
              <a:rPr dirty="0"/>
              <a:t>puesto </a:t>
            </a:r>
            <a:r>
              <a:rPr spc="-5" dirty="0"/>
              <a:t>a </a:t>
            </a:r>
            <a:r>
              <a:rPr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tierra </a:t>
            </a:r>
            <a:r>
              <a:rPr i="1" spc="-655" dirty="0">
                <a:latin typeface="Arial"/>
                <a:cs typeface="Arial"/>
              </a:rPr>
              <a:t> </a:t>
            </a:r>
            <a:r>
              <a:rPr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través</a:t>
            </a:r>
            <a:r>
              <a:rPr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alta</a:t>
            </a:r>
            <a:r>
              <a:rPr i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impedancia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850" y="1749303"/>
            <a:ext cx="5597905" cy="417905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6286246"/>
            <a:ext cx="6242685" cy="20561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8255" algn="just">
              <a:lnSpc>
                <a:spcPct val="962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figura </a:t>
            </a:r>
            <a:r>
              <a:rPr sz="1200" spc="114" dirty="0">
                <a:latin typeface="Arial"/>
                <a:cs typeface="Arial"/>
              </a:rPr>
              <a:t>muestra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0" dirty="0">
                <a:latin typeface="Arial"/>
                <a:cs typeface="Arial"/>
              </a:rPr>
              <a:t>conexiones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redes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secuencia para una </a:t>
            </a:r>
            <a:r>
              <a:rPr sz="1200" spc="-15" dirty="0">
                <a:latin typeface="Arial"/>
                <a:cs typeface="Arial"/>
              </a:rPr>
              <a:t>falla </a:t>
            </a:r>
            <a:r>
              <a:rPr sz="1200" spc="-1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fase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90" dirty="0">
                <a:latin typeface="Arial"/>
                <a:cs typeface="Arial"/>
              </a:rPr>
              <a:t>terminal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25" dirty="0">
                <a:latin typeface="Arial"/>
                <a:cs typeface="Arial"/>
              </a:rPr>
              <a:t>conectado </a:t>
            </a:r>
            <a:r>
              <a:rPr sz="1200" spc="130" dirty="0">
                <a:latin typeface="Arial"/>
                <a:cs typeface="Arial"/>
              </a:rPr>
              <a:t>en </a:t>
            </a:r>
            <a:r>
              <a:rPr sz="1200" spc="100" dirty="0">
                <a:latin typeface="Arial"/>
                <a:cs typeface="Arial"/>
              </a:rPr>
              <a:t>unidad. </a:t>
            </a:r>
            <a:r>
              <a:rPr sz="1200" spc="-5" dirty="0">
                <a:latin typeface="Arial"/>
                <a:cs typeface="Arial"/>
              </a:rPr>
              <a:t>El valor</a:t>
            </a:r>
            <a:r>
              <a:rPr sz="1200" dirty="0">
                <a:latin typeface="Arial"/>
                <a:cs typeface="Arial"/>
              </a:rPr>
              <a:t> de </a:t>
            </a:r>
            <a:r>
              <a:rPr sz="1200" spc="-5" dirty="0">
                <a:latin typeface="Arial"/>
                <a:cs typeface="Arial"/>
              </a:rPr>
              <a:t>3R </a:t>
            </a:r>
            <a:r>
              <a:rPr sz="1200" spc="-20" dirty="0">
                <a:latin typeface="Arial"/>
                <a:cs typeface="Arial"/>
              </a:rPr>
              <a:t>es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típicamente </a:t>
            </a:r>
            <a:r>
              <a:rPr sz="1200" spc="135" dirty="0">
                <a:latin typeface="Arial"/>
                <a:cs typeface="Arial"/>
              </a:rPr>
              <a:t>mucho </a:t>
            </a:r>
            <a:r>
              <a:rPr sz="1200" spc="125" dirty="0">
                <a:latin typeface="Arial"/>
                <a:cs typeface="Arial"/>
              </a:rPr>
              <a:t>mayor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95" dirty="0">
                <a:latin typeface="Arial"/>
                <a:cs typeface="Arial"/>
              </a:rPr>
              <a:t>reactancias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95" dirty="0">
                <a:latin typeface="Arial"/>
                <a:cs typeface="Arial"/>
              </a:rPr>
              <a:t>generador </a:t>
            </a:r>
            <a:r>
              <a:rPr sz="1200" spc="175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secuencia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positiva-(XC1),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negativa-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(XC2),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cero-(XC0).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700" marR="8890" algn="just">
              <a:lnSpc>
                <a:spcPts val="1390"/>
              </a:lnSpc>
            </a:pPr>
            <a:r>
              <a:rPr sz="1200" spc="-5" dirty="0">
                <a:latin typeface="Arial"/>
                <a:cs typeface="Arial"/>
              </a:rPr>
              <a:t>Por </a:t>
            </a:r>
            <a:r>
              <a:rPr sz="1200" spc="10" dirty="0">
                <a:latin typeface="Arial"/>
                <a:cs typeface="Arial"/>
              </a:rPr>
              <a:t>lo </a:t>
            </a:r>
            <a:r>
              <a:rPr sz="1200" spc="110" dirty="0">
                <a:latin typeface="Arial"/>
                <a:cs typeface="Arial"/>
              </a:rPr>
              <a:t>tanto,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tensión de </a:t>
            </a:r>
            <a:r>
              <a:rPr sz="1200" spc="105" dirty="0">
                <a:latin typeface="Arial"/>
                <a:cs typeface="Arial"/>
              </a:rPr>
              <a:t>fase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0" dirty="0">
                <a:latin typeface="Arial"/>
                <a:cs typeface="Arial"/>
              </a:rPr>
              <a:t>generador </a:t>
            </a:r>
            <a:r>
              <a:rPr sz="1200" spc="135" dirty="0">
                <a:latin typeface="Arial"/>
                <a:cs typeface="Arial"/>
              </a:rPr>
              <a:t>aparece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14" dirty="0">
                <a:latin typeface="Arial"/>
                <a:cs typeface="Arial"/>
              </a:rPr>
              <a:t>través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resistencia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puesta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tierra,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para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65" dirty="0">
                <a:latin typeface="Arial"/>
                <a:cs typeface="Arial"/>
              </a:rPr>
              <a:t>una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falla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fase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terminal.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 marR="5080" algn="just">
              <a:lnSpc>
                <a:spcPct val="96700"/>
              </a:lnSpc>
            </a:pPr>
            <a:r>
              <a:rPr sz="1200" spc="114" dirty="0">
                <a:latin typeface="Arial"/>
                <a:cs typeface="Arial"/>
              </a:rPr>
              <a:t>Dado </a:t>
            </a:r>
            <a:r>
              <a:rPr sz="1200" spc="110" dirty="0">
                <a:latin typeface="Arial"/>
                <a:cs typeface="Arial"/>
              </a:rPr>
              <a:t>que </a:t>
            </a:r>
            <a:r>
              <a:rPr sz="1200" spc="75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resistencia </a:t>
            </a:r>
            <a:r>
              <a:rPr sz="1200" spc="110" dirty="0">
                <a:latin typeface="Arial"/>
                <a:cs typeface="Arial"/>
              </a:rPr>
              <a:t>está </a:t>
            </a:r>
            <a:r>
              <a:rPr sz="1200" spc="120" dirty="0">
                <a:latin typeface="Arial"/>
                <a:cs typeface="Arial"/>
              </a:rPr>
              <a:t>conectada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10" dirty="0">
                <a:latin typeface="Arial"/>
                <a:cs typeface="Arial"/>
              </a:rPr>
              <a:t>secundario </a:t>
            </a:r>
            <a:r>
              <a:rPr sz="1200" dirty="0">
                <a:latin typeface="Arial"/>
                <a:cs typeface="Arial"/>
              </a:rPr>
              <a:t>de un </a:t>
            </a:r>
            <a:r>
              <a:rPr sz="1200" spc="105" dirty="0">
                <a:latin typeface="Arial"/>
                <a:cs typeface="Arial"/>
              </a:rPr>
              <a:t>transformador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distribución,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sobretensión </a:t>
            </a:r>
            <a:r>
              <a:rPr sz="1200" spc="110" dirty="0">
                <a:latin typeface="Arial"/>
                <a:cs typeface="Arial"/>
              </a:rPr>
              <a:t>conectado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secundario </a:t>
            </a:r>
            <a:r>
              <a:rPr sz="1200" spc="105" dirty="0">
                <a:latin typeface="Arial"/>
                <a:cs typeface="Arial"/>
              </a:rPr>
              <a:t>medirá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esta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tensión.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702564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8334" y="716280"/>
            <a:ext cx="6346190" cy="14128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42240" rIns="0" bIns="0" rtlCol="0">
            <a:spAutoFit/>
          </a:bodyPr>
          <a:lstStyle/>
          <a:p>
            <a:pPr marL="59055" marR="64135" algn="ctr">
              <a:lnSpc>
                <a:spcPts val="2980"/>
              </a:lnSpc>
              <a:spcBef>
                <a:spcPts val="1120"/>
              </a:spcBef>
            </a:pPr>
            <a:r>
              <a:rPr sz="2600" b="1" spc="-5" dirty="0">
                <a:latin typeface="Arial"/>
                <a:cs typeface="Arial"/>
              </a:rPr>
              <a:t>Generador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con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conexión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a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tierra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de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alta </a:t>
            </a:r>
            <a:r>
              <a:rPr sz="2600" b="1" spc="-7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impedancia</a:t>
            </a:r>
            <a:endParaRPr sz="2600">
              <a:latin typeface="Arial"/>
              <a:cs typeface="Arial"/>
            </a:endParaRPr>
          </a:p>
          <a:p>
            <a:pPr marR="7620" algn="ctr">
              <a:lnSpc>
                <a:spcPct val="100000"/>
              </a:lnSpc>
              <a:spcBef>
                <a:spcPts val="965"/>
              </a:spcBef>
            </a:pP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fundamental de</a:t>
            </a:r>
            <a:r>
              <a:rPr sz="2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neutro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0265" y="2222963"/>
            <a:ext cx="6203934" cy="457545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7176642"/>
            <a:ext cx="6264910" cy="235775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algn="just">
              <a:lnSpc>
                <a:spcPct val="95500"/>
              </a:lnSpc>
              <a:spcBef>
                <a:spcPts val="165"/>
              </a:spcBef>
            </a:pPr>
            <a:r>
              <a:rPr sz="1200" spc="130" dirty="0">
                <a:latin typeface="Arial"/>
                <a:cs typeface="Arial"/>
              </a:rPr>
              <a:t>Para </a:t>
            </a:r>
            <a:r>
              <a:rPr sz="1200" spc="125" dirty="0">
                <a:latin typeface="Arial"/>
                <a:cs typeface="Arial"/>
              </a:rPr>
              <a:t>generadores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alta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resistencia </a:t>
            </a:r>
            <a:r>
              <a:rPr sz="1200" dirty="0">
                <a:latin typeface="Arial"/>
                <a:cs typeface="Arial"/>
              </a:rPr>
              <a:t>y 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spc="95" dirty="0">
                <a:latin typeface="Arial"/>
                <a:cs typeface="Arial"/>
              </a:rPr>
              <a:t>resonante, </a:t>
            </a:r>
            <a:r>
              <a:rPr sz="1200" spc="150" dirty="0">
                <a:latin typeface="Arial"/>
                <a:cs typeface="Arial"/>
              </a:rPr>
              <a:t>se </a:t>
            </a:r>
            <a:r>
              <a:rPr sz="1200" spc="114" dirty="0">
                <a:latin typeface="Arial"/>
                <a:cs typeface="Arial"/>
              </a:rPr>
              <a:t>puede </a:t>
            </a:r>
            <a:r>
              <a:rPr sz="1200" spc="90" dirty="0">
                <a:latin typeface="Arial"/>
                <a:cs typeface="Arial"/>
              </a:rPr>
              <a:t>usar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tensión en </a:t>
            </a:r>
            <a:r>
              <a:rPr sz="1200" spc="-10" dirty="0">
                <a:latin typeface="Arial"/>
                <a:cs typeface="Arial"/>
              </a:rPr>
              <a:t>el </a:t>
            </a:r>
            <a:r>
              <a:rPr sz="1200" spc="130" dirty="0">
                <a:latin typeface="Arial"/>
                <a:cs typeface="Arial"/>
              </a:rPr>
              <a:t>punto </a:t>
            </a:r>
            <a:r>
              <a:rPr sz="1200" spc="125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estator </a:t>
            </a:r>
            <a:r>
              <a:rPr sz="1200" spc="140" dirty="0">
                <a:latin typeface="Arial"/>
                <a:cs typeface="Arial"/>
              </a:rPr>
              <a:t>para </a:t>
            </a:r>
            <a:r>
              <a:rPr sz="1200" spc="125" dirty="0">
                <a:latin typeface="Arial"/>
                <a:cs typeface="Arial"/>
              </a:rPr>
              <a:t>detectar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tierra. </a:t>
            </a:r>
            <a:r>
              <a:rPr sz="1200" dirty="0">
                <a:latin typeface="Arial"/>
                <a:cs typeface="Arial"/>
              </a:rPr>
              <a:t>Esta tensión es </a:t>
            </a:r>
            <a:r>
              <a:rPr sz="1200" spc="114" dirty="0">
                <a:latin typeface="Arial"/>
                <a:cs typeface="Arial"/>
              </a:rPr>
              <a:t>cercana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5" dirty="0">
                <a:latin typeface="Arial"/>
                <a:cs typeface="Arial"/>
              </a:rPr>
              <a:t>cero </a:t>
            </a:r>
            <a:r>
              <a:rPr sz="1200" spc="125" dirty="0">
                <a:latin typeface="Arial"/>
                <a:cs typeface="Arial"/>
              </a:rPr>
              <a:t>cuando </a:t>
            </a:r>
            <a:r>
              <a:rPr sz="1200" spc="25" dirty="0">
                <a:latin typeface="Arial"/>
                <a:cs typeface="Arial"/>
              </a:rPr>
              <a:t>el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spc="110" dirty="0">
                <a:latin typeface="Arial"/>
                <a:cs typeface="Arial"/>
              </a:rPr>
              <a:t>está </a:t>
            </a:r>
            <a:r>
              <a:rPr sz="1200" spc="125" dirty="0">
                <a:latin typeface="Arial"/>
                <a:cs typeface="Arial"/>
              </a:rPr>
              <a:t>balanceado; </a:t>
            </a:r>
            <a:r>
              <a:rPr sz="1200" spc="105" dirty="0">
                <a:latin typeface="Arial"/>
                <a:cs typeface="Arial"/>
              </a:rPr>
              <a:t>aumenta </a:t>
            </a:r>
            <a:r>
              <a:rPr sz="1200" spc="80" dirty="0">
                <a:latin typeface="Arial"/>
                <a:cs typeface="Arial"/>
              </a:rPr>
              <a:t>significativamente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80" dirty="0">
                <a:latin typeface="Arial"/>
                <a:cs typeface="Arial"/>
              </a:rPr>
              <a:t>desequilibrio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causado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tierra</a:t>
            </a:r>
            <a:r>
              <a:rPr sz="1200" dirty="0">
                <a:latin typeface="Arial"/>
                <a:cs typeface="Arial"/>
              </a:rPr>
              <a:t> del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estator.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13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tensión </a:t>
            </a:r>
            <a:r>
              <a:rPr sz="1200" spc="135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neutro </a:t>
            </a:r>
            <a:r>
              <a:rPr sz="1200" spc="85" dirty="0">
                <a:latin typeface="Arial"/>
                <a:cs typeface="Arial"/>
              </a:rPr>
              <a:t>es </a:t>
            </a:r>
            <a:r>
              <a:rPr sz="1200" spc="9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magnitud </a:t>
            </a:r>
            <a:r>
              <a:rPr sz="1200" spc="130" dirty="0">
                <a:latin typeface="Arial"/>
                <a:cs typeface="Arial"/>
              </a:rPr>
              <a:t>máxima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0" dirty="0">
                <a:latin typeface="Arial"/>
                <a:cs typeface="Arial"/>
              </a:rPr>
              <a:t>terminales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95" dirty="0">
                <a:latin typeface="Arial"/>
                <a:cs typeface="Arial"/>
              </a:rPr>
              <a:t>disminuye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110" dirty="0">
                <a:latin typeface="Arial"/>
                <a:cs typeface="Arial"/>
              </a:rPr>
              <a:t>medida que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ubicación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-5" dirty="0">
                <a:latin typeface="Arial"/>
                <a:cs typeface="Arial"/>
              </a:rPr>
              <a:t>falla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85" dirty="0">
                <a:latin typeface="Arial"/>
                <a:cs typeface="Arial"/>
              </a:rPr>
              <a:t>acerca </a:t>
            </a:r>
            <a:r>
              <a:rPr sz="1200" spc="55" dirty="0">
                <a:latin typeface="Arial"/>
                <a:cs typeface="Arial"/>
              </a:rPr>
              <a:t>al </a:t>
            </a:r>
            <a:r>
              <a:rPr sz="1200" spc="90" dirty="0">
                <a:latin typeface="Arial"/>
                <a:cs typeface="Arial"/>
              </a:rPr>
              <a:t>punto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neutro. </a:t>
            </a:r>
            <a:r>
              <a:rPr sz="1200" spc="125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muestra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figura,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sobretensión </a:t>
            </a:r>
            <a:r>
              <a:rPr sz="1200" dirty="0">
                <a:latin typeface="Arial"/>
                <a:cs typeface="Arial"/>
              </a:rPr>
              <a:t>(59N)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conectado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10" dirty="0">
                <a:latin typeface="Arial"/>
                <a:cs typeface="Arial"/>
              </a:rPr>
              <a:t>secundario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transformador </a:t>
            </a:r>
            <a:r>
              <a:rPr sz="1200" spc="105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distribución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0" dirty="0">
                <a:latin typeface="Arial"/>
                <a:cs typeface="Arial"/>
              </a:rPr>
              <a:t>puesta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05" dirty="0">
                <a:latin typeface="Arial"/>
                <a:cs typeface="Arial"/>
              </a:rPr>
              <a:t>tierra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detecta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estator.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-5" dirty="0">
                <a:latin typeface="Arial"/>
                <a:cs typeface="Arial"/>
              </a:rPr>
              <a:t>59N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responde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 </a:t>
            </a:r>
            <a:r>
              <a:rPr sz="1200" spc="105" dirty="0">
                <a:latin typeface="Arial"/>
                <a:cs typeface="Arial"/>
              </a:rPr>
              <a:t>fundamental; </a:t>
            </a:r>
            <a:r>
              <a:rPr sz="1200" dirty="0">
                <a:latin typeface="Arial"/>
                <a:cs typeface="Arial"/>
              </a:rPr>
              <a:t>su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captación </a:t>
            </a:r>
            <a:r>
              <a:rPr sz="1200" spc="120" dirty="0">
                <a:latin typeface="Arial"/>
                <a:cs typeface="Arial"/>
              </a:rPr>
              <a:t>debe </a:t>
            </a:r>
            <a:r>
              <a:rPr sz="1200" spc="100" dirty="0">
                <a:latin typeface="Arial"/>
                <a:cs typeface="Arial"/>
              </a:rPr>
              <a:t>estar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encima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voltaje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neutro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que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resulta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desequilibrio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normal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sistema.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746506"/>
            <a:ext cx="6264275" cy="179705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magnitud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voltaje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85" dirty="0">
                <a:latin typeface="Arial"/>
                <a:cs typeface="Arial"/>
              </a:rPr>
              <a:t>través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-5" dirty="0">
                <a:latin typeface="Arial"/>
                <a:cs typeface="Arial"/>
              </a:rPr>
              <a:t>59GN </a:t>
            </a:r>
            <a:r>
              <a:rPr sz="1200" spc="140" dirty="0">
                <a:latin typeface="Arial"/>
                <a:cs typeface="Arial"/>
              </a:rPr>
              <a:t>depende </a:t>
            </a:r>
            <a:r>
              <a:rPr sz="1200" spc="120" dirty="0">
                <a:latin typeface="Arial"/>
                <a:cs typeface="Arial"/>
              </a:rPr>
              <a:t>directamente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ubicación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spc="130" dirty="0">
                <a:latin typeface="Arial"/>
                <a:cs typeface="Arial"/>
              </a:rPr>
              <a:t>dentro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-10" dirty="0">
                <a:latin typeface="Arial"/>
                <a:cs typeface="Arial"/>
              </a:rPr>
              <a:t>59GN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medirá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70" dirty="0">
                <a:latin typeface="Arial"/>
                <a:cs typeface="Arial"/>
              </a:rPr>
              <a:t>voltaje </a:t>
            </a:r>
            <a:r>
              <a:rPr sz="1200" spc="90" dirty="0">
                <a:latin typeface="Arial"/>
                <a:cs typeface="Arial"/>
              </a:rPr>
              <a:t>completo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fase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si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-10" dirty="0">
                <a:latin typeface="Arial"/>
                <a:cs typeface="Arial"/>
              </a:rPr>
              <a:t>falla </a:t>
            </a:r>
            <a:r>
              <a:rPr sz="1200" spc="105" dirty="0">
                <a:latin typeface="Arial"/>
                <a:cs typeface="Arial"/>
              </a:rPr>
              <a:t>ocurre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0" dirty="0">
                <a:latin typeface="Arial"/>
                <a:cs typeface="Arial"/>
              </a:rPr>
              <a:t>los 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terminales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generador,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95" dirty="0">
                <a:latin typeface="Arial"/>
                <a:cs typeface="Arial"/>
              </a:rPr>
              <a:t>medirá </a:t>
            </a:r>
            <a:r>
              <a:rPr sz="1200" spc="75" dirty="0">
                <a:latin typeface="Arial"/>
                <a:cs typeface="Arial"/>
              </a:rPr>
              <a:t>voltaje </a:t>
            </a:r>
            <a:r>
              <a:rPr sz="1200" spc="85" dirty="0">
                <a:latin typeface="Arial"/>
                <a:cs typeface="Arial"/>
              </a:rPr>
              <a:t>cero </a:t>
            </a:r>
            <a:r>
              <a:rPr sz="1200" dirty="0">
                <a:latin typeface="Arial"/>
                <a:cs typeface="Arial"/>
              </a:rPr>
              <a:t>si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-5" dirty="0">
                <a:latin typeface="Arial"/>
                <a:cs typeface="Arial"/>
              </a:rPr>
              <a:t>falla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spc="114" dirty="0">
                <a:latin typeface="Arial"/>
                <a:cs typeface="Arial"/>
              </a:rPr>
              <a:t>ocurre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punto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neutro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97800"/>
              </a:lnSpc>
            </a:pPr>
            <a:r>
              <a:rPr sz="1200" spc="-5" dirty="0">
                <a:latin typeface="Arial"/>
                <a:cs typeface="Arial"/>
              </a:rPr>
              <a:t>Por </a:t>
            </a:r>
            <a:r>
              <a:rPr sz="1200" spc="10" dirty="0">
                <a:latin typeface="Arial"/>
                <a:cs typeface="Arial"/>
              </a:rPr>
              <a:t>lo </a:t>
            </a:r>
            <a:r>
              <a:rPr sz="1200" spc="110" dirty="0">
                <a:latin typeface="Arial"/>
                <a:cs typeface="Arial"/>
              </a:rPr>
              <a:t>tanto,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spc="-5" dirty="0">
                <a:latin typeface="Arial"/>
                <a:cs typeface="Arial"/>
              </a:rPr>
              <a:t>59GN </a:t>
            </a:r>
            <a:r>
              <a:rPr sz="1200" dirty="0">
                <a:latin typeface="Arial"/>
                <a:cs typeface="Arial"/>
              </a:rPr>
              <a:t>no </a:t>
            </a:r>
            <a:r>
              <a:rPr sz="1200" spc="145" dirty="0">
                <a:latin typeface="Arial"/>
                <a:cs typeface="Arial"/>
              </a:rPr>
              <a:t>puede </a:t>
            </a:r>
            <a:r>
              <a:rPr sz="1200" spc="120" dirty="0">
                <a:latin typeface="Arial"/>
                <a:cs typeface="Arial"/>
              </a:rPr>
              <a:t>detectar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 el </a:t>
            </a:r>
            <a:r>
              <a:rPr sz="1200" spc="130" dirty="0">
                <a:latin typeface="Arial"/>
                <a:cs typeface="Arial"/>
              </a:rPr>
              <a:t>punto </a:t>
            </a:r>
            <a:r>
              <a:rPr sz="1200" spc="120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Luego,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59N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no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protege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una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región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aproximadamente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5</a:t>
            </a:r>
            <a:r>
              <a:rPr sz="1200" spc="-5" dirty="0">
                <a:latin typeface="PMingLiU"/>
                <a:cs typeface="PMingLiU"/>
              </a:rPr>
              <a:t>%</a:t>
            </a:r>
            <a:r>
              <a:rPr sz="1200" spc="300" dirty="0">
                <a:latin typeface="PMingLiU"/>
                <a:cs typeface="PMingLiU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longitud </a:t>
            </a:r>
            <a:r>
              <a:rPr sz="1200" spc="75" dirty="0">
                <a:latin typeface="Arial"/>
                <a:cs typeface="Arial"/>
              </a:rPr>
              <a:t>total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0" dirty="0">
                <a:latin typeface="Arial"/>
                <a:cs typeface="Arial"/>
              </a:rPr>
              <a:t>devanado, </a:t>
            </a:r>
            <a:r>
              <a:rPr sz="1200" spc="120" dirty="0">
                <a:latin typeface="Arial"/>
                <a:cs typeface="Arial"/>
              </a:rPr>
              <a:t>comenzando desde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el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punto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neutro.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94753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4530" y="450215"/>
            <a:ext cx="6346190" cy="124904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60350" rIns="0" bIns="0" rtlCol="0">
            <a:spAutoFit/>
          </a:bodyPr>
          <a:lstStyle/>
          <a:p>
            <a:pPr marL="617220" marR="691515" indent="295275">
              <a:lnSpc>
                <a:spcPts val="2760"/>
              </a:lnSpc>
              <a:spcBef>
                <a:spcPts val="2050"/>
              </a:spcBef>
            </a:pPr>
            <a:r>
              <a:rPr sz="2400" dirty="0"/>
              <a:t>Distribución</a:t>
            </a:r>
            <a:r>
              <a:rPr sz="2400" spc="-10" dirty="0"/>
              <a:t> </a:t>
            </a:r>
            <a:r>
              <a:rPr sz="2400" spc="-5" dirty="0"/>
              <a:t>Típica </a:t>
            </a:r>
            <a:r>
              <a:rPr sz="2400" spc="-15" dirty="0"/>
              <a:t>de</a:t>
            </a:r>
            <a:r>
              <a:rPr sz="2400" spc="-5" dirty="0"/>
              <a:t> </a:t>
            </a:r>
            <a:r>
              <a:rPr sz="2400" dirty="0"/>
              <a:t>Tensión </a:t>
            </a:r>
            <a:r>
              <a:rPr sz="2400" spc="5" dirty="0"/>
              <a:t> </a:t>
            </a:r>
            <a:r>
              <a:rPr sz="2400" spc="-5" dirty="0"/>
              <a:t>de</a:t>
            </a:r>
            <a:r>
              <a:rPr sz="2400" dirty="0"/>
              <a:t> </a:t>
            </a:r>
            <a:r>
              <a:rPr sz="2400" spc="-5" dirty="0"/>
              <a:t>Tercer</a:t>
            </a:r>
            <a:r>
              <a:rPr sz="2400" spc="20" dirty="0"/>
              <a:t> </a:t>
            </a:r>
            <a:r>
              <a:rPr sz="2400" spc="-10" dirty="0"/>
              <a:t>Armónico</a:t>
            </a:r>
            <a:r>
              <a:rPr sz="2400" spc="-5" dirty="0"/>
              <a:t> </a:t>
            </a:r>
            <a:r>
              <a:rPr sz="2400" dirty="0"/>
              <a:t>del </a:t>
            </a:r>
            <a:r>
              <a:rPr sz="2400" spc="-5" dirty="0"/>
              <a:t>Generador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744" y="1668558"/>
            <a:ext cx="5879464" cy="50764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7088251"/>
            <a:ext cx="6245225" cy="201041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8255" algn="just">
              <a:lnSpc>
                <a:spcPct val="961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30" dirty="0">
                <a:latin typeface="Arial"/>
                <a:cs typeface="Arial"/>
              </a:rPr>
              <a:t>devanados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0" dirty="0">
                <a:latin typeface="Arial"/>
                <a:cs typeface="Arial"/>
              </a:rPr>
              <a:t>generador normalmente producen </a:t>
            </a:r>
            <a:r>
              <a:rPr sz="1200" spc="100" dirty="0">
                <a:latin typeface="Arial"/>
                <a:cs typeface="Arial"/>
              </a:rPr>
              <a:t>cantidades </a:t>
            </a:r>
            <a:r>
              <a:rPr sz="1200" spc="95" dirty="0">
                <a:latin typeface="Arial"/>
                <a:cs typeface="Arial"/>
              </a:rPr>
              <a:t>variables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tercer </a:t>
            </a:r>
            <a:r>
              <a:rPr sz="1200" spc="105" dirty="0">
                <a:latin typeface="Arial"/>
                <a:cs typeface="Arial"/>
              </a:rPr>
              <a:t>armónico, </a:t>
            </a:r>
            <a:r>
              <a:rPr sz="1200" spc="130" dirty="0">
                <a:latin typeface="Arial"/>
                <a:cs typeface="Arial"/>
              </a:rPr>
              <a:t>dependiendo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construcción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carga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máquina.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distribución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este </a:t>
            </a:r>
            <a:r>
              <a:rPr sz="1200" spc="80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tercer </a:t>
            </a:r>
            <a:r>
              <a:rPr sz="1200" spc="100" dirty="0">
                <a:latin typeface="Arial"/>
                <a:cs typeface="Arial"/>
              </a:rPr>
              <a:t>armónico </a:t>
            </a:r>
            <a:r>
              <a:rPr sz="1200" spc="90" dirty="0">
                <a:latin typeface="Arial"/>
                <a:cs typeface="Arial"/>
              </a:rPr>
              <a:t>sigue </a:t>
            </a:r>
            <a:r>
              <a:rPr sz="1200" spc="65" dirty="0">
                <a:latin typeface="Arial"/>
                <a:cs typeface="Arial"/>
              </a:rPr>
              <a:t>el </a:t>
            </a:r>
            <a:r>
              <a:rPr sz="1200" spc="125" dirty="0">
                <a:latin typeface="Arial"/>
                <a:cs typeface="Arial"/>
              </a:rPr>
              <a:t>patrón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muestra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figura.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6000"/>
              </a:lnSpc>
            </a:pPr>
            <a:r>
              <a:rPr sz="1200" spc="-5" dirty="0">
                <a:latin typeface="Arial"/>
                <a:cs typeface="Arial"/>
              </a:rPr>
              <a:t>En </a:t>
            </a:r>
            <a:r>
              <a:rPr sz="1200" spc="90" dirty="0">
                <a:latin typeface="Arial"/>
                <a:cs typeface="Arial"/>
              </a:rPr>
              <a:t>condiciones </a:t>
            </a:r>
            <a:r>
              <a:rPr sz="1200" spc="100" dirty="0">
                <a:latin typeface="Arial"/>
                <a:cs typeface="Arial"/>
              </a:rPr>
              <a:t>normales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funcionamiento,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tensión </a:t>
            </a:r>
            <a:r>
              <a:rPr sz="1200" spc="110" dirty="0">
                <a:latin typeface="Arial"/>
                <a:cs typeface="Arial"/>
              </a:rPr>
              <a:t>de </a:t>
            </a:r>
            <a:r>
              <a:rPr sz="1200" spc="125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5" dirty="0">
                <a:latin typeface="Arial"/>
                <a:cs typeface="Arial"/>
              </a:rPr>
              <a:t>tensión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terminal tienen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cierto </a:t>
            </a:r>
            <a:r>
              <a:rPr sz="1200" spc="95" dirty="0">
                <a:latin typeface="Arial"/>
                <a:cs typeface="Arial"/>
              </a:rPr>
              <a:t>contenido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tercer </a:t>
            </a:r>
            <a:r>
              <a:rPr sz="1200" spc="105" dirty="0">
                <a:latin typeface="Arial"/>
                <a:cs typeface="Arial"/>
              </a:rPr>
              <a:t>armónico. </a:t>
            </a:r>
            <a:r>
              <a:rPr sz="1200" spc="125" dirty="0">
                <a:latin typeface="Arial"/>
                <a:cs typeface="Arial"/>
              </a:rPr>
              <a:t>Cuando </a:t>
            </a:r>
            <a:r>
              <a:rPr sz="1200" spc="105" dirty="0">
                <a:latin typeface="Arial"/>
                <a:cs typeface="Arial"/>
              </a:rPr>
              <a:t>ocurre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magnitud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75" dirty="0">
                <a:latin typeface="Arial"/>
                <a:cs typeface="Arial"/>
              </a:rPr>
              <a:t>voltaje del </a:t>
            </a:r>
            <a:r>
              <a:rPr sz="1200" spc="90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130" dirty="0">
                <a:latin typeface="Arial"/>
                <a:cs typeface="Arial"/>
              </a:rPr>
              <a:t>punto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falla </a:t>
            </a:r>
            <a:r>
              <a:rPr sz="1200" spc="105" dirty="0">
                <a:latin typeface="Arial"/>
                <a:cs typeface="Arial"/>
              </a:rPr>
              <a:t>se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hace </a:t>
            </a:r>
            <a:r>
              <a:rPr sz="1200" spc="100" dirty="0">
                <a:latin typeface="Arial"/>
                <a:cs typeface="Arial"/>
              </a:rPr>
              <a:t>cero. </a:t>
            </a:r>
            <a:r>
              <a:rPr sz="1200" dirty="0">
                <a:latin typeface="Arial"/>
                <a:cs typeface="Arial"/>
              </a:rPr>
              <a:t>Las 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spc="120" dirty="0">
                <a:latin typeface="Arial"/>
                <a:cs typeface="Arial"/>
              </a:rPr>
              <a:t>cercanas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05" dirty="0">
                <a:latin typeface="Arial"/>
                <a:cs typeface="Arial"/>
              </a:rPr>
              <a:t>punto </a:t>
            </a:r>
            <a:r>
              <a:rPr sz="1200" spc="100" dirty="0">
                <a:latin typeface="Arial"/>
                <a:cs typeface="Arial"/>
              </a:rPr>
              <a:t>neutro </a:t>
            </a:r>
            <a:r>
              <a:rPr sz="1200" spc="110" dirty="0">
                <a:latin typeface="Arial"/>
                <a:cs typeface="Arial"/>
              </a:rPr>
              <a:t>provocan </a:t>
            </a:r>
            <a:r>
              <a:rPr sz="1200" spc="40" dirty="0">
                <a:latin typeface="Arial"/>
                <a:cs typeface="Arial"/>
              </a:rPr>
              <a:t>la </a:t>
            </a:r>
            <a:r>
              <a:rPr sz="1200" spc="50" dirty="0">
                <a:latin typeface="Arial"/>
                <a:cs typeface="Arial"/>
              </a:rPr>
              <a:t>disminución 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tensión </a:t>
            </a:r>
            <a:r>
              <a:rPr sz="1200" spc="114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45" dirty="0">
                <a:latin typeface="Arial"/>
                <a:cs typeface="Arial"/>
              </a:rPr>
              <a:t>V3N </a:t>
            </a:r>
            <a:r>
              <a:rPr sz="1200" dirty="0">
                <a:latin typeface="Arial"/>
                <a:cs typeface="Arial"/>
              </a:rPr>
              <a:t>y el </a:t>
            </a:r>
            <a:r>
              <a:rPr sz="1200" spc="5" dirty="0">
                <a:latin typeface="Arial"/>
                <a:cs typeface="Arial"/>
              </a:rPr>
              <a:t>aumento del 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tercer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armónico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de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los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terminales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V3P.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47765" cy="21386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200" spc="95" dirty="0">
                <a:latin typeface="Arial"/>
                <a:cs typeface="Arial"/>
              </a:rPr>
              <a:t>Las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5" dirty="0">
                <a:latin typeface="Arial"/>
                <a:cs typeface="Arial"/>
              </a:rPr>
              <a:t>tierra </a:t>
            </a:r>
            <a:r>
              <a:rPr sz="1200" spc="110" dirty="0">
                <a:latin typeface="Arial"/>
                <a:cs typeface="Arial"/>
              </a:rPr>
              <a:t>cerca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5" dirty="0">
                <a:latin typeface="Arial"/>
                <a:cs typeface="Arial"/>
              </a:rPr>
              <a:t>terminales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50" dirty="0">
                <a:latin typeface="Arial"/>
                <a:cs typeface="Arial"/>
              </a:rPr>
              <a:t>aumentan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85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50" dirty="0">
                <a:latin typeface="Arial"/>
                <a:cs typeface="Arial"/>
              </a:rPr>
              <a:t>del </a:t>
            </a:r>
            <a:r>
              <a:rPr sz="1200" spc="125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90" dirty="0">
                <a:latin typeface="Arial"/>
                <a:cs typeface="Arial"/>
              </a:rPr>
              <a:t>disminuye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85" dirty="0">
                <a:latin typeface="Arial"/>
                <a:cs typeface="Arial"/>
              </a:rPr>
              <a:t>tercer </a:t>
            </a:r>
            <a:r>
              <a:rPr sz="1200" spc="110" dirty="0">
                <a:latin typeface="Arial"/>
                <a:cs typeface="Arial"/>
              </a:rPr>
              <a:t>armónico </a:t>
            </a:r>
            <a:r>
              <a:rPr sz="1200" spc="95" dirty="0">
                <a:latin typeface="Arial"/>
                <a:cs typeface="Arial"/>
              </a:rPr>
              <a:t>en </a:t>
            </a:r>
            <a:r>
              <a:rPr sz="1200" spc="55" dirty="0">
                <a:latin typeface="Arial"/>
                <a:cs typeface="Arial"/>
              </a:rPr>
              <a:t>los 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terminales.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6350" algn="just">
              <a:lnSpc>
                <a:spcPct val="96200"/>
              </a:lnSpc>
            </a:pPr>
            <a:r>
              <a:rPr sz="1200" spc="-5" dirty="0">
                <a:latin typeface="Arial"/>
                <a:cs typeface="Arial"/>
              </a:rPr>
              <a:t>Un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subtensión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40" dirty="0">
                <a:latin typeface="Arial"/>
                <a:cs typeface="Arial"/>
              </a:rPr>
              <a:t>(27TN)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spc="114" dirty="0">
                <a:latin typeface="Arial"/>
                <a:cs typeface="Arial"/>
              </a:rPr>
              <a:t>mida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tensión </a:t>
            </a:r>
            <a:r>
              <a:rPr sz="1200" spc="1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o un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sobretensión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45" dirty="0">
                <a:latin typeface="Arial"/>
                <a:cs typeface="Arial"/>
              </a:rPr>
              <a:t>(59TP) </a:t>
            </a:r>
            <a:r>
              <a:rPr sz="1200" spc="120" dirty="0">
                <a:latin typeface="Arial"/>
                <a:cs typeface="Arial"/>
              </a:rPr>
              <a:t>que </a:t>
            </a:r>
            <a:r>
              <a:rPr sz="1200" spc="114" dirty="0">
                <a:latin typeface="Arial"/>
                <a:cs typeface="Arial"/>
              </a:rPr>
              <a:t>mida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tensión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terminal </a:t>
            </a:r>
            <a:r>
              <a:rPr sz="1200" spc="135" dirty="0">
                <a:latin typeface="Arial"/>
                <a:cs typeface="Arial"/>
              </a:rPr>
              <a:t>puede </a:t>
            </a:r>
            <a:r>
              <a:rPr sz="1200" spc="110" dirty="0">
                <a:latin typeface="Arial"/>
                <a:cs typeface="Arial"/>
              </a:rPr>
              <a:t>detectar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  </a:t>
            </a:r>
            <a:r>
              <a:rPr sz="1200" spc="95" dirty="0">
                <a:latin typeface="Arial"/>
                <a:cs typeface="Arial"/>
              </a:rPr>
              <a:t>proximidades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punto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neutro.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14604" algn="just">
              <a:lnSpc>
                <a:spcPct val="95900"/>
              </a:lnSpc>
            </a:pPr>
            <a:r>
              <a:rPr sz="1200" spc="90" dirty="0">
                <a:latin typeface="Arial"/>
                <a:cs typeface="Arial"/>
              </a:rPr>
              <a:t>La</a:t>
            </a:r>
            <a:r>
              <a:rPr sz="1200" spc="24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configuración</a:t>
            </a:r>
            <a:r>
              <a:rPr sz="1200" spc="2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estos</a:t>
            </a:r>
            <a:r>
              <a:rPr sz="1200" spc="29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elementos</a:t>
            </a:r>
            <a:r>
              <a:rPr sz="1200" spc="28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requiere</a:t>
            </a:r>
            <a:r>
              <a:rPr sz="1200" spc="2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conocer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valores</a:t>
            </a:r>
            <a:r>
              <a:rPr sz="1200" spc="25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normales </a:t>
            </a:r>
            <a:r>
              <a:rPr sz="1200" spc="-3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65" dirty="0">
                <a:latin typeface="Arial"/>
                <a:cs typeface="Arial"/>
              </a:rPr>
              <a:t>voltajes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90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85" dirty="0">
                <a:latin typeface="Arial"/>
                <a:cs typeface="Arial"/>
              </a:rPr>
              <a:t>todo </a:t>
            </a:r>
            <a:r>
              <a:rPr sz="1200" spc="65" dirty="0">
                <a:latin typeface="Arial"/>
                <a:cs typeface="Arial"/>
              </a:rPr>
              <a:t>el </a:t>
            </a:r>
            <a:r>
              <a:rPr sz="1200" spc="130" dirty="0">
                <a:latin typeface="Arial"/>
                <a:cs typeface="Arial"/>
              </a:rPr>
              <a:t>rango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condiciones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carga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99452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0555" y="675640"/>
            <a:ext cx="6346190" cy="16922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76835" marR="46355" algn="ctr">
              <a:lnSpc>
                <a:spcPts val="2980"/>
              </a:lnSpc>
              <a:spcBef>
                <a:spcPts val="290"/>
              </a:spcBef>
            </a:pPr>
            <a:r>
              <a:rPr sz="2600" b="1" spc="-5" dirty="0">
                <a:latin typeface="Arial"/>
                <a:cs typeface="Arial"/>
              </a:rPr>
              <a:t>Generador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con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conexión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a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tierra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de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alta </a:t>
            </a:r>
            <a:r>
              <a:rPr sz="2600" b="1" spc="-7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impedancia</a:t>
            </a:r>
            <a:endParaRPr sz="2600">
              <a:latin typeface="Arial"/>
              <a:cs typeface="Arial"/>
            </a:endParaRPr>
          </a:p>
          <a:p>
            <a:pPr marL="76835" marR="49530" algn="ctr">
              <a:lnSpc>
                <a:spcPts val="2760"/>
              </a:lnSpc>
              <a:spcBef>
                <a:spcPts val="1155"/>
              </a:spcBef>
            </a:pP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Subtensión</a:t>
            </a:r>
            <a:r>
              <a:rPr sz="2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4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Tercer</a:t>
            </a:r>
            <a:r>
              <a:rPr sz="24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Armónico</a:t>
            </a:r>
            <a:r>
              <a:rPr sz="24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24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Neutro </a:t>
            </a:r>
            <a:r>
              <a:rPr sz="2400" b="1" spc="-6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(27TN)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104" y="2427428"/>
            <a:ext cx="6116200" cy="41360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7137018"/>
            <a:ext cx="6264910" cy="12604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figura </a:t>
            </a:r>
            <a:r>
              <a:rPr sz="1200" spc="114" dirty="0">
                <a:latin typeface="Arial"/>
                <a:cs typeface="Arial"/>
              </a:rPr>
              <a:t>muestra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solución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subtensión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(27TH). El </a:t>
            </a:r>
            <a:r>
              <a:rPr sz="1200" spc="100" dirty="0">
                <a:latin typeface="Arial"/>
                <a:cs typeface="Arial"/>
              </a:rPr>
              <a:t>tercer </a:t>
            </a:r>
            <a:r>
              <a:rPr sz="1200" spc="90" dirty="0">
                <a:latin typeface="Arial"/>
                <a:cs typeface="Arial"/>
              </a:rPr>
              <a:t>armónico </a:t>
            </a:r>
            <a:r>
              <a:rPr sz="1200" spc="114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tensión </a:t>
            </a:r>
            <a:r>
              <a:rPr sz="1200" spc="13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neutro </a:t>
            </a:r>
            <a:r>
              <a:rPr sz="1200" spc="10" dirty="0">
                <a:latin typeface="Arial"/>
                <a:cs typeface="Arial"/>
              </a:rPr>
              <a:t>V3N </a:t>
            </a:r>
            <a:r>
              <a:rPr sz="1200" spc="100" dirty="0">
                <a:latin typeface="Arial"/>
                <a:cs typeface="Arial"/>
              </a:rPr>
              <a:t>está </a:t>
            </a:r>
            <a:r>
              <a:rPr sz="1200" spc="95" dirty="0">
                <a:latin typeface="Arial"/>
                <a:cs typeface="Arial"/>
              </a:rPr>
              <a:t>disponible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secundario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transformador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distribución.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Si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bien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este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método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170" dirty="0">
                <a:latin typeface="Arial"/>
                <a:cs typeface="Arial"/>
              </a:rPr>
              <a:t>de 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menos </a:t>
            </a:r>
            <a:r>
              <a:rPr sz="1200" spc="105" dirty="0">
                <a:latin typeface="Arial"/>
                <a:cs typeface="Arial"/>
              </a:rPr>
              <a:t>sensible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método </a:t>
            </a:r>
            <a:r>
              <a:rPr sz="1200" spc="75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tercer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dirty="0">
                <a:latin typeface="Arial"/>
                <a:cs typeface="Arial"/>
              </a:rPr>
              <a:t>(ver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slide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continuación),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algunas </a:t>
            </a:r>
            <a:r>
              <a:rPr sz="1200" spc="85" dirty="0">
                <a:latin typeface="Arial"/>
                <a:cs typeface="Arial"/>
              </a:rPr>
              <a:t>especificaciones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protección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pueden </a:t>
            </a:r>
            <a:r>
              <a:rPr sz="1200" spc="100" dirty="0">
                <a:latin typeface="Arial"/>
                <a:cs typeface="Arial"/>
              </a:rPr>
              <a:t>requerir </a:t>
            </a:r>
            <a:r>
              <a:rPr sz="1200" spc="105" dirty="0">
                <a:latin typeface="Arial"/>
                <a:cs typeface="Arial"/>
              </a:rPr>
              <a:t>este </a:t>
            </a:r>
            <a:r>
              <a:rPr sz="1200" spc="114" dirty="0">
                <a:latin typeface="Arial"/>
                <a:cs typeface="Arial"/>
              </a:rPr>
              <a:t>método,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puede </a:t>
            </a:r>
            <a:r>
              <a:rPr sz="1200" dirty="0">
                <a:latin typeface="Arial"/>
                <a:cs typeface="Arial"/>
              </a:rPr>
              <a:t>ser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necesario </a:t>
            </a:r>
            <a:r>
              <a:rPr sz="1200" spc="55" dirty="0">
                <a:latin typeface="Arial"/>
                <a:cs typeface="Arial"/>
              </a:rPr>
              <a:t>utilizar </a:t>
            </a:r>
            <a:r>
              <a:rPr sz="1200" spc="125" dirty="0">
                <a:latin typeface="Arial"/>
                <a:cs typeface="Arial"/>
              </a:rPr>
              <a:t>este </a:t>
            </a:r>
            <a:r>
              <a:rPr sz="1200" spc="155" dirty="0">
                <a:latin typeface="Arial"/>
                <a:cs typeface="Arial"/>
              </a:rPr>
              <a:t>método 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cuando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aplican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TTs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triángulo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abierto.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34555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2944" y="798194"/>
            <a:ext cx="6232525" cy="14128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241935" marR="243840" algn="ctr">
              <a:lnSpc>
                <a:spcPts val="2760"/>
              </a:lnSpc>
              <a:spcBef>
                <a:spcPts val="459"/>
              </a:spcBef>
            </a:pPr>
            <a:r>
              <a:rPr sz="2400" b="1" dirty="0">
                <a:latin typeface="Arial"/>
                <a:cs typeface="Arial"/>
              </a:rPr>
              <a:t>Generador con </a:t>
            </a:r>
            <a:r>
              <a:rPr sz="2400" b="1" spc="-5" dirty="0">
                <a:latin typeface="Arial"/>
                <a:cs typeface="Arial"/>
              </a:rPr>
              <a:t>conexión a tierra </a:t>
            </a:r>
            <a:r>
              <a:rPr sz="2400" b="1" spc="-15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alta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impedancia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9"/>
              </a:spcBef>
            </a:pP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22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 Tercer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Armónico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354" y="2262802"/>
            <a:ext cx="5869425" cy="387891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6487414"/>
            <a:ext cx="6242685" cy="258064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715" algn="just">
              <a:lnSpc>
                <a:spcPct val="962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Una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mejor solución </a:t>
            </a:r>
            <a:r>
              <a:rPr sz="1200" spc="110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subtensión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o el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sobrevoltaje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75" dirty="0">
                <a:latin typeface="Arial"/>
                <a:cs typeface="Arial"/>
              </a:rPr>
              <a:t>del </a:t>
            </a:r>
            <a:r>
              <a:rPr sz="1200" spc="90" dirty="0">
                <a:latin typeface="Arial"/>
                <a:cs typeface="Arial"/>
              </a:rPr>
              <a:t>terminal,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elemento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diferencial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tercer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armónico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que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responde  a 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entre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voltajes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tercer</a:t>
            </a:r>
            <a:r>
              <a:rPr sz="1200" spc="114" dirty="0">
                <a:latin typeface="Arial"/>
                <a:cs typeface="Arial"/>
              </a:rPr>
              <a:t> armónico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neutro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terminal.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Arial"/>
              <a:cs typeface="Arial"/>
            </a:endParaRPr>
          </a:p>
          <a:p>
            <a:pPr marL="12700" marR="5080" algn="just">
              <a:lnSpc>
                <a:spcPct val="96000"/>
              </a:lnSpc>
            </a:pPr>
            <a:r>
              <a:rPr sz="1200" spc="-5" dirty="0">
                <a:latin typeface="Arial"/>
                <a:cs typeface="Arial"/>
              </a:rPr>
              <a:t>Esta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 </a:t>
            </a:r>
            <a:r>
              <a:rPr sz="1200" dirty="0">
                <a:latin typeface="Arial"/>
                <a:cs typeface="Arial"/>
              </a:rPr>
              <a:t>varía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menos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condición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carga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13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terminal.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95" dirty="0">
                <a:latin typeface="Arial"/>
                <a:cs typeface="Arial"/>
              </a:rPr>
              <a:t>elemento </a:t>
            </a:r>
            <a:r>
              <a:rPr sz="1200" spc="75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9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dirty="0">
                <a:latin typeface="Arial"/>
                <a:cs typeface="Arial"/>
              </a:rPr>
              <a:t>(59THD 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figura) </a:t>
            </a:r>
            <a:r>
              <a:rPr sz="1200" spc="100" dirty="0">
                <a:latin typeface="Arial"/>
                <a:cs typeface="Arial"/>
              </a:rPr>
              <a:t>opera </a:t>
            </a:r>
            <a:r>
              <a:rPr sz="1200" spc="110" dirty="0">
                <a:latin typeface="Arial"/>
                <a:cs typeface="Arial"/>
              </a:rPr>
              <a:t>cuando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magnitud </a:t>
            </a:r>
            <a:r>
              <a:rPr sz="1200" dirty="0">
                <a:latin typeface="Arial"/>
                <a:cs typeface="Arial"/>
              </a:rPr>
              <a:t>de k •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V3P </a:t>
            </a:r>
            <a:r>
              <a:rPr sz="1200" dirty="0">
                <a:latin typeface="Arial"/>
                <a:cs typeface="Arial"/>
              </a:rPr>
              <a:t>- </a:t>
            </a:r>
            <a:r>
              <a:rPr sz="1200" spc="20" dirty="0">
                <a:latin typeface="Arial"/>
                <a:cs typeface="Arial"/>
              </a:rPr>
              <a:t>V3N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mayor </a:t>
            </a:r>
            <a:r>
              <a:rPr sz="1200" spc="145" dirty="0">
                <a:latin typeface="Arial"/>
                <a:cs typeface="Arial"/>
              </a:rPr>
              <a:t>que un </a:t>
            </a:r>
            <a:r>
              <a:rPr sz="1200" spc="105" dirty="0">
                <a:latin typeface="Arial"/>
                <a:cs typeface="Arial"/>
              </a:rPr>
              <a:t>ajuste </a:t>
            </a:r>
            <a:r>
              <a:rPr sz="1200" spc="5" dirty="0">
                <a:latin typeface="Arial"/>
                <a:cs typeface="Arial"/>
              </a:rPr>
              <a:t>especificado, </a:t>
            </a:r>
            <a:r>
              <a:rPr sz="1200" spc="105" dirty="0">
                <a:latin typeface="Arial"/>
                <a:cs typeface="Arial"/>
              </a:rPr>
              <a:t>donde </a:t>
            </a:r>
            <a:r>
              <a:rPr sz="1200" dirty="0">
                <a:latin typeface="Arial"/>
                <a:cs typeface="Arial"/>
              </a:rPr>
              <a:t>k es un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ajuste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relé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pu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seleccionado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85" dirty="0">
                <a:latin typeface="Arial"/>
                <a:cs typeface="Arial"/>
              </a:rPr>
              <a:t>equilibrar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diferencial  </a:t>
            </a:r>
            <a:r>
              <a:rPr sz="1200" spc="125" dirty="0">
                <a:latin typeface="Arial"/>
                <a:cs typeface="Arial"/>
              </a:rPr>
              <a:t>elemento </a:t>
            </a:r>
            <a:r>
              <a:rPr sz="1200" spc="120" dirty="0">
                <a:latin typeface="Arial"/>
                <a:cs typeface="Arial"/>
              </a:rPr>
              <a:t>sobre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rango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carga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700" marR="8890" algn="just">
              <a:lnSpc>
                <a:spcPts val="139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ajuste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activación </a:t>
            </a:r>
            <a:r>
              <a:rPr sz="1200" spc="90" dirty="0">
                <a:latin typeface="Arial"/>
                <a:cs typeface="Arial"/>
              </a:rPr>
              <a:t>debe </a:t>
            </a:r>
            <a:r>
              <a:rPr sz="1200" spc="80" dirty="0">
                <a:latin typeface="Arial"/>
                <a:cs typeface="Arial"/>
              </a:rPr>
              <a:t>estar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encima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voltaje </a:t>
            </a:r>
            <a:r>
              <a:rPr sz="1200" spc="65" dirty="0">
                <a:latin typeface="Arial"/>
                <a:cs typeface="Arial"/>
              </a:rPr>
              <a:t>diferencial </a:t>
            </a:r>
            <a:r>
              <a:rPr sz="1200" spc="150" dirty="0">
                <a:latin typeface="Arial"/>
                <a:cs typeface="Arial"/>
              </a:rPr>
              <a:t>más </a:t>
            </a:r>
            <a:r>
              <a:rPr sz="1200" spc="5" dirty="0">
                <a:latin typeface="Arial"/>
                <a:cs typeface="Arial"/>
              </a:rPr>
              <a:t>alto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medido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diversas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condiciones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carga.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42685" cy="73596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75" dirty="0">
                <a:latin typeface="Arial"/>
                <a:cs typeface="Arial"/>
              </a:rPr>
              <a:t>relés digitales </a:t>
            </a:r>
            <a:r>
              <a:rPr sz="1200" spc="85" dirty="0">
                <a:latin typeface="Arial"/>
                <a:cs typeface="Arial"/>
              </a:rPr>
              <a:t>calculan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5" dirty="0">
                <a:latin typeface="Arial"/>
                <a:cs typeface="Arial"/>
              </a:rPr>
              <a:t>tensión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85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-55" dirty="0">
                <a:latin typeface="Arial"/>
                <a:cs typeface="Arial"/>
              </a:rPr>
              <a:t>V3P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65" dirty="0">
                <a:latin typeface="Arial"/>
                <a:cs typeface="Arial"/>
              </a:rPr>
              <a:t>voltajes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fase.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relés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analógicos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requieren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conjunto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95" dirty="0">
                <a:latin typeface="Arial"/>
                <a:cs typeface="Arial"/>
              </a:rPr>
              <a:t>TT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auxiliares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muestran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55" dirty="0">
                <a:latin typeface="Arial"/>
                <a:cs typeface="Arial"/>
              </a:rPr>
              <a:t>figura)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05" dirty="0">
                <a:latin typeface="Arial"/>
                <a:cs typeface="Arial"/>
              </a:rPr>
              <a:t>conexión </a:t>
            </a:r>
            <a:r>
              <a:rPr sz="1200" spc="90" dirty="0">
                <a:latin typeface="Arial"/>
                <a:cs typeface="Arial"/>
              </a:rPr>
              <a:t>delta </a:t>
            </a:r>
            <a:r>
              <a:rPr sz="1200" spc="95" dirty="0">
                <a:latin typeface="Arial"/>
                <a:cs typeface="Arial"/>
              </a:rPr>
              <a:t>abierta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85" dirty="0">
                <a:latin typeface="Arial"/>
                <a:cs typeface="Arial"/>
              </a:rPr>
              <a:t>estrella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05" dirty="0">
                <a:latin typeface="Arial"/>
                <a:cs typeface="Arial"/>
              </a:rPr>
              <a:t>tierra </a:t>
            </a:r>
            <a:r>
              <a:rPr sz="1200" spc="140" dirty="0">
                <a:latin typeface="Arial"/>
                <a:cs typeface="Arial"/>
              </a:rPr>
              <a:t>para 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obtener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tensión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tercer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armónico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V3P.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51001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0734" y="621030"/>
            <a:ext cx="6052185" cy="14128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marL="144145" marR="161290" algn="ctr">
              <a:lnSpc>
                <a:spcPts val="2760"/>
              </a:lnSpc>
              <a:spcBef>
                <a:spcPts val="940"/>
              </a:spcBef>
            </a:pPr>
            <a:r>
              <a:rPr sz="2400" b="1" dirty="0">
                <a:latin typeface="Arial"/>
                <a:cs typeface="Arial"/>
              </a:rPr>
              <a:t>Generador con </a:t>
            </a:r>
            <a:r>
              <a:rPr sz="2400" b="1" spc="-5" dirty="0">
                <a:latin typeface="Arial"/>
                <a:cs typeface="Arial"/>
              </a:rPr>
              <a:t>conexión a tierra </a:t>
            </a:r>
            <a:r>
              <a:rPr sz="2400" b="1" spc="-15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alta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impedancia</a:t>
            </a:r>
            <a:endParaRPr sz="2400">
              <a:latin typeface="Arial"/>
              <a:cs typeface="Arial"/>
            </a:endParaRPr>
          </a:p>
          <a:p>
            <a:pPr marR="13970" algn="ctr">
              <a:lnSpc>
                <a:spcPts val="2690"/>
              </a:lnSpc>
            </a:pP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24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Baja Frecuencia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1652" y="2049405"/>
            <a:ext cx="5855676" cy="42567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6661150"/>
            <a:ext cx="6242685" cy="249555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10795" algn="just">
              <a:lnSpc>
                <a:spcPct val="95500"/>
              </a:lnSpc>
              <a:spcBef>
                <a:spcPts val="165"/>
              </a:spcBef>
            </a:pPr>
            <a:r>
              <a:rPr sz="1200" spc="65" dirty="0">
                <a:latin typeface="Arial"/>
                <a:cs typeface="Arial"/>
              </a:rPr>
              <a:t>Algunos </a:t>
            </a:r>
            <a:r>
              <a:rPr sz="1200" spc="140" dirty="0">
                <a:latin typeface="Arial"/>
                <a:cs typeface="Arial"/>
              </a:rPr>
              <a:t>generadores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producen </a:t>
            </a:r>
            <a:r>
              <a:rPr sz="1200" spc="75" dirty="0">
                <a:latin typeface="Arial"/>
                <a:cs typeface="Arial"/>
              </a:rPr>
              <a:t>suficiente voltaje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tercer </a:t>
            </a:r>
            <a:r>
              <a:rPr sz="1200" spc="110" dirty="0">
                <a:latin typeface="Arial"/>
                <a:cs typeface="Arial"/>
              </a:rPr>
              <a:t>armónico para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aplicar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protección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basada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tercer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armónico. </a:t>
            </a:r>
            <a:r>
              <a:rPr sz="1200" spc="-5" dirty="0">
                <a:latin typeface="Arial"/>
                <a:cs typeface="Arial"/>
              </a:rPr>
              <a:t>Si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un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no </a:t>
            </a:r>
            <a:r>
              <a:rPr sz="1200" spc="114" dirty="0">
                <a:latin typeface="Arial"/>
                <a:cs typeface="Arial"/>
              </a:rPr>
              <a:t>produce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tercer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120" dirty="0">
                <a:latin typeface="Arial"/>
                <a:cs typeface="Arial"/>
              </a:rPr>
              <a:t>adecuado,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135" dirty="0">
                <a:latin typeface="Arial"/>
                <a:cs typeface="Arial"/>
              </a:rPr>
              <a:t>método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inyección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señal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135" dirty="0">
                <a:latin typeface="Arial"/>
                <a:cs typeface="Arial"/>
              </a:rPr>
              <a:t>una </a:t>
            </a:r>
            <a:r>
              <a:rPr sz="1200" spc="100" dirty="0">
                <a:latin typeface="Arial"/>
                <a:cs typeface="Arial"/>
              </a:rPr>
              <a:t>alternativa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estator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100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%.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 marR="762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diapositiva </a:t>
            </a:r>
            <a:r>
              <a:rPr sz="1200" spc="95" dirty="0">
                <a:latin typeface="Arial"/>
                <a:cs typeface="Arial"/>
              </a:rPr>
              <a:t>muestra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spc="5" dirty="0">
                <a:latin typeface="Arial"/>
                <a:cs typeface="Arial"/>
              </a:rPr>
              <a:t>típico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que </a:t>
            </a:r>
            <a:r>
              <a:rPr sz="1200" spc="90" dirty="0">
                <a:latin typeface="Arial"/>
                <a:cs typeface="Arial"/>
              </a:rPr>
              <a:t>inyecta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00" dirty="0">
                <a:latin typeface="Arial"/>
                <a:cs typeface="Arial"/>
              </a:rPr>
              <a:t>señal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baja </a:t>
            </a:r>
            <a:r>
              <a:rPr sz="1200" spc="90" dirty="0">
                <a:latin typeface="Arial"/>
                <a:cs typeface="Arial"/>
              </a:rPr>
              <a:t> frecuencia (alrededor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15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Hz)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el </a:t>
            </a:r>
            <a:r>
              <a:rPr sz="1200" spc="130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spc="-5" dirty="0">
                <a:latin typeface="Arial"/>
                <a:cs typeface="Arial"/>
              </a:rPr>
              <a:t>(64S) </a:t>
            </a:r>
            <a:r>
              <a:rPr sz="1200" spc="100" dirty="0">
                <a:latin typeface="Arial"/>
                <a:cs typeface="Arial"/>
              </a:rPr>
              <a:t>mide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tensión </a:t>
            </a:r>
            <a:r>
              <a:rPr sz="1200" spc="105" dirty="0">
                <a:latin typeface="Arial"/>
                <a:cs typeface="Arial"/>
              </a:rPr>
              <a:t>inyectada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resultante.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70" dirty="0">
                <a:latin typeface="Arial"/>
                <a:cs typeface="Arial"/>
              </a:rPr>
              <a:t>una 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estator,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corriente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aumenta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hace 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elemento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funcione.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 marR="5080" algn="just">
              <a:lnSpc>
                <a:spcPts val="137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Este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esquema </a:t>
            </a:r>
            <a:r>
              <a:rPr sz="1200" spc="90" dirty="0">
                <a:latin typeface="Arial"/>
                <a:cs typeface="Arial"/>
              </a:rPr>
              <a:t>proporciona </a:t>
            </a:r>
            <a:r>
              <a:rPr sz="1200" spc="85" dirty="0">
                <a:latin typeface="Arial"/>
                <a:cs typeface="Arial"/>
              </a:rPr>
              <a:t>protección </a:t>
            </a:r>
            <a:r>
              <a:rPr sz="1200" spc="80" dirty="0">
                <a:latin typeface="Arial"/>
                <a:cs typeface="Arial"/>
              </a:rPr>
              <a:t>incluso </a:t>
            </a:r>
            <a:r>
              <a:rPr sz="1200" spc="100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generador </a:t>
            </a:r>
            <a:r>
              <a:rPr sz="1200" spc="135" dirty="0">
                <a:latin typeface="Arial"/>
                <a:cs typeface="Arial"/>
              </a:rPr>
              <a:t>está </a:t>
            </a:r>
            <a:r>
              <a:rPr sz="1200" spc="25" dirty="0">
                <a:latin typeface="Arial"/>
                <a:cs typeface="Arial"/>
              </a:rPr>
              <a:t>en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marcha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durante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120" dirty="0">
                <a:latin typeface="Arial"/>
                <a:cs typeface="Arial"/>
              </a:rPr>
              <a:t> arranque.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23824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3259" y="641350"/>
            <a:ext cx="6236335" cy="118745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435609" marR="400685" algn="ctr">
              <a:lnSpc>
                <a:spcPts val="2060"/>
              </a:lnSpc>
              <a:spcBef>
                <a:spcPts val="525"/>
              </a:spcBef>
            </a:pPr>
            <a:r>
              <a:rPr sz="1800" b="1" spc="-5" dirty="0">
                <a:latin typeface="Arial"/>
                <a:cs typeface="Arial"/>
              </a:rPr>
              <a:t>PROTECCIÓN </a:t>
            </a:r>
            <a:r>
              <a:rPr sz="1800" b="1" spc="5" dirty="0">
                <a:latin typeface="Arial"/>
                <a:cs typeface="Arial"/>
              </a:rPr>
              <a:t>100%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FALLAS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TIERRA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EL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ESTATOR</a:t>
            </a:r>
            <a:endParaRPr sz="1800">
              <a:latin typeface="Arial"/>
              <a:cs typeface="Arial"/>
            </a:endParaRPr>
          </a:p>
          <a:p>
            <a:pPr marL="31115" algn="ctr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Cobertura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los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Elementos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745" y="1881830"/>
            <a:ext cx="5320611" cy="415003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6392926"/>
            <a:ext cx="6242050" cy="30168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8890" algn="just">
              <a:lnSpc>
                <a:spcPct val="959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combinación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sobretensión </a:t>
            </a:r>
            <a:r>
              <a:rPr sz="1200" spc="125" dirty="0">
                <a:latin typeface="Arial"/>
                <a:cs typeface="Arial"/>
              </a:rPr>
              <a:t>fundamental </a:t>
            </a:r>
            <a:r>
              <a:rPr sz="1200" spc="13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neutro, </a:t>
            </a:r>
            <a:r>
              <a:rPr sz="1200" spc="-5" dirty="0">
                <a:latin typeface="Arial"/>
                <a:cs typeface="Arial"/>
              </a:rPr>
              <a:t>59GN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65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tensión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tercer </a:t>
            </a:r>
            <a:r>
              <a:rPr sz="1200" spc="110" dirty="0">
                <a:latin typeface="Arial"/>
                <a:cs typeface="Arial"/>
              </a:rPr>
              <a:t>armónico </a:t>
            </a:r>
            <a:r>
              <a:rPr sz="1200" spc="105" dirty="0">
                <a:latin typeface="Arial"/>
                <a:cs typeface="Arial"/>
              </a:rPr>
              <a:t>proporciona </a:t>
            </a:r>
            <a:r>
              <a:rPr sz="1200" spc="155" dirty="0">
                <a:latin typeface="Arial"/>
                <a:cs typeface="Arial"/>
              </a:rPr>
              <a:t>una </a:t>
            </a:r>
            <a:r>
              <a:rPr sz="1200" spc="125" dirty="0">
                <a:latin typeface="Arial"/>
                <a:cs typeface="Arial"/>
              </a:rPr>
              <a:t>cobertura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falla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estator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100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%.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dos </a:t>
            </a:r>
            <a:r>
              <a:rPr sz="1200" spc="120" dirty="0">
                <a:latin typeface="Arial"/>
                <a:cs typeface="Arial"/>
              </a:rPr>
              <a:t>elementos </a:t>
            </a:r>
            <a:r>
              <a:rPr sz="1200" spc="114" dirty="0">
                <a:latin typeface="Arial"/>
                <a:cs typeface="Arial"/>
              </a:rPr>
              <a:t>proporcionan </a:t>
            </a:r>
            <a:r>
              <a:rPr sz="1200" spc="125" dirty="0">
                <a:latin typeface="Arial"/>
                <a:cs typeface="Arial"/>
              </a:rPr>
              <a:t>zonas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protección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independientes,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cada</a:t>
            </a:r>
            <a:r>
              <a:rPr sz="1200" spc="120" dirty="0">
                <a:latin typeface="Arial"/>
                <a:cs typeface="Arial"/>
              </a:rPr>
              <a:t> una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su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propio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retardo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tiempo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definido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configurable.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Dos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ventajas</a:t>
            </a:r>
            <a:r>
              <a:rPr sz="1200" spc="110" dirty="0">
                <a:latin typeface="Arial"/>
                <a:cs typeface="Arial"/>
              </a:rPr>
              <a:t> importantes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este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método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son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sensibilidad 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superposición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elementos.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-5" dirty="0">
                <a:latin typeface="Arial"/>
                <a:cs typeface="Arial"/>
              </a:rPr>
              <a:t>59GN </a:t>
            </a:r>
            <a:r>
              <a:rPr sz="1200" spc="100" dirty="0">
                <a:latin typeface="Arial"/>
                <a:cs typeface="Arial"/>
              </a:rPr>
              <a:t>tiene </a:t>
            </a:r>
            <a:r>
              <a:rPr sz="1200" spc="105" dirty="0">
                <a:latin typeface="Arial"/>
                <a:cs typeface="Arial"/>
              </a:rPr>
              <a:t>buena </a:t>
            </a:r>
            <a:r>
              <a:rPr sz="1200" spc="85" dirty="0">
                <a:latin typeface="Arial"/>
                <a:cs typeface="Arial"/>
              </a:rPr>
              <a:t>sensibilidad </a:t>
            </a:r>
            <a:r>
              <a:rPr sz="1200" spc="100" dirty="0">
                <a:latin typeface="Arial"/>
                <a:cs typeface="Arial"/>
              </a:rPr>
              <a:t>para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medio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arrollamiento,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55" dirty="0">
                <a:latin typeface="Arial"/>
                <a:cs typeface="Arial"/>
              </a:rPr>
              <a:t>banda </a:t>
            </a:r>
            <a:r>
              <a:rPr sz="1200" spc="140" dirty="0">
                <a:latin typeface="Arial"/>
                <a:cs typeface="Arial"/>
              </a:rPr>
              <a:t>muerta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spc="-5" dirty="0">
                <a:latin typeface="Arial"/>
                <a:cs typeface="Arial"/>
              </a:rPr>
              <a:t>59THD. </a:t>
            </a:r>
            <a:r>
              <a:rPr sz="1200" spc="-1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10" dirty="0">
                <a:latin typeface="Arial"/>
                <a:cs typeface="Arial"/>
              </a:rPr>
              <a:t>59THD </a:t>
            </a:r>
            <a:r>
              <a:rPr sz="1200" spc="125" dirty="0">
                <a:latin typeface="Arial"/>
                <a:cs typeface="Arial"/>
              </a:rPr>
              <a:t>detecta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spc="110" dirty="0">
                <a:latin typeface="Arial"/>
                <a:cs typeface="Arial"/>
              </a:rPr>
              <a:t>cerca del neutro </a:t>
            </a:r>
            <a:r>
              <a:rPr sz="1200" spc="125" dirty="0">
                <a:latin typeface="Arial"/>
                <a:cs typeface="Arial"/>
              </a:rPr>
              <a:t>que producen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muy</a:t>
            </a:r>
            <a:r>
              <a:rPr sz="1200" spc="3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poco </a:t>
            </a:r>
            <a:r>
              <a:rPr sz="1200" spc="70" dirty="0">
                <a:latin typeface="Arial"/>
                <a:cs typeface="Arial"/>
              </a:rPr>
              <a:t>voltaje </a:t>
            </a:r>
            <a:r>
              <a:rPr sz="1200" spc="85" dirty="0">
                <a:latin typeface="Arial"/>
                <a:cs typeface="Arial"/>
              </a:rPr>
              <a:t>fundamental  </a:t>
            </a:r>
            <a:r>
              <a:rPr sz="1200" spc="90" dirty="0">
                <a:latin typeface="Arial"/>
                <a:cs typeface="Arial"/>
              </a:rPr>
              <a:t>d e  </a:t>
            </a:r>
            <a:r>
              <a:rPr sz="1200" spc="75" dirty="0">
                <a:latin typeface="Arial"/>
                <a:cs typeface="Arial"/>
              </a:rPr>
              <a:t>neutro.  </a:t>
            </a:r>
            <a:r>
              <a:rPr sz="1200" spc="110" dirty="0">
                <a:latin typeface="Arial"/>
                <a:cs typeface="Arial"/>
              </a:rPr>
              <a:t>Ambos </a:t>
            </a:r>
            <a:r>
              <a:rPr sz="1200" spc="135" dirty="0">
                <a:latin typeface="Arial"/>
                <a:cs typeface="Arial"/>
              </a:rPr>
              <a:t>elementos </a:t>
            </a:r>
            <a:r>
              <a:rPr sz="1200" spc="125" dirty="0">
                <a:latin typeface="Arial"/>
                <a:cs typeface="Arial"/>
              </a:rPr>
              <a:t>detectan </a:t>
            </a:r>
            <a:r>
              <a:rPr sz="1200" dirty="0">
                <a:latin typeface="Arial"/>
                <a:cs typeface="Arial"/>
              </a:rPr>
              <a:t>fallas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zona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superior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devanado,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proporcionando</a:t>
            </a:r>
            <a:r>
              <a:rPr sz="1200" spc="120" dirty="0">
                <a:latin typeface="Arial"/>
                <a:cs typeface="Arial"/>
              </a:rPr>
              <a:t> dos  </a:t>
            </a:r>
            <a:r>
              <a:rPr sz="1200" spc="125" dirty="0">
                <a:latin typeface="Arial"/>
                <a:cs typeface="Arial"/>
              </a:rPr>
              <a:t>métodos  </a:t>
            </a:r>
            <a:r>
              <a:rPr sz="1200" spc="120" dirty="0">
                <a:latin typeface="Arial"/>
                <a:cs typeface="Arial"/>
              </a:rPr>
              <a:t>para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detectar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más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grave.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10795" algn="just">
              <a:lnSpc>
                <a:spcPct val="95900"/>
              </a:lnSpc>
            </a:pPr>
            <a:r>
              <a:rPr sz="1200" spc="114" dirty="0">
                <a:latin typeface="Arial"/>
                <a:cs typeface="Arial"/>
              </a:rPr>
              <a:t>Nuevamente, </a:t>
            </a:r>
            <a:r>
              <a:rPr sz="1200" dirty="0">
                <a:latin typeface="Arial"/>
                <a:cs typeface="Arial"/>
              </a:rPr>
              <a:t>si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produce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tercer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armónico </a:t>
            </a:r>
            <a:r>
              <a:rPr sz="1200" spc="120" dirty="0">
                <a:latin typeface="Arial"/>
                <a:cs typeface="Arial"/>
              </a:rPr>
              <a:t> adecuado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20" dirty="0">
                <a:latin typeface="Arial"/>
                <a:cs typeface="Arial"/>
              </a:rPr>
              <a:t>desea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10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tierra </a:t>
            </a:r>
            <a:r>
              <a:rPr sz="1200" spc="95" dirty="0">
                <a:latin typeface="Arial"/>
                <a:cs typeface="Arial"/>
              </a:rPr>
              <a:t>del </a:t>
            </a:r>
            <a:r>
              <a:rPr sz="1200" spc="125" dirty="0">
                <a:latin typeface="Arial"/>
                <a:cs typeface="Arial"/>
              </a:rPr>
              <a:t>estator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100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%, </a:t>
            </a:r>
            <a:r>
              <a:rPr sz="1200" spc="70" dirty="0">
                <a:latin typeface="Arial"/>
                <a:cs typeface="Arial"/>
              </a:rPr>
              <a:t>se </a:t>
            </a:r>
            <a:r>
              <a:rPr sz="1200" spc="125" dirty="0">
                <a:latin typeface="Arial"/>
                <a:cs typeface="Arial"/>
              </a:rPr>
              <a:t>debe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usar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método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inyección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señal.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782828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4850" y="682625"/>
            <a:ext cx="6346190" cy="157607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7939" rIns="0" bIns="0" rtlCol="0">
            <a:spAutoFit/>
          </a:bodyPr>
          <a:lstStyle/>
          <a:p>
            <a:pPr marL="197485" marR="312420" algn="ctr">
              <a:lnSpc>
                <a:spcPts val="2760"/>
              </a:lnSpc>
              <a:spcBef>
                <a:spcPts val="219"/>
              </a:spcBef>
            </a:pPr>
            <a:r>
              <a:rPr sz="2400" b="1" dirty="0">
                <a:latin typeface="Arial"/>
                <a:cs typeface="Arial"/>
              </a:rPr>
              <a:t>Generador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</a:t>
            </a:r>
            <a:r>
              <a:rPr sz="2400" b="1" spc="-5" dirty="0">
                <a:latin typeface="Arial"/>
                <a:cs typeface="Arial"/>
              </a:rPr>
              <a:t> conexión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tierra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de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baja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impedancia</a:t>
            </a:r>
            <a:endParaRPr sz="2400">
              <a:latin typeface="Arial"/>
              <a:cs typeface="Arial"/>
            </a:endParaRPr>
          </a:p>
          <a:p>
            <a:pPr marL="392430" marR="509270" algn="ctr">
              <a:lnSpc>
                <a:spcPts val="2520"/>
              </a:lnSpc>
              <a:spcBef>
                <a:spcPts val="1150"/>
              </a:spcBef>
            </a:pP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Sobrecorriente</a:t>
            </a:r>
            <a:r>
              <a:rPr sz="22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2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22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y</a:t>
            </a:r>
            <a:r>
              <a:rPr sz="2200" b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Sobecorriente </a:t>
            </a:r>
            <a:r>
              <a:rPr sz="2200" b="1" spc="-5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Direccional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3109" y="2331512"/>
            <a:ext cx="6171565" cy="5240655"/>
            <a:chOff x="753109" y="2331512"/>
            <a:chExt cx="6171565" cy="52406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109" y="2331512"/>
              <a:ext cx="6135370" cy="522305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15050" y="7266939"/>
              <a:ext cx="809625" cy="304800"/>
            </a:xfrm>
            <a:custGeom>
              <a:avLst/>
              <a:gdLst/>
              <a:ahLst/>
              <a:cxnLst/>
              <a:rect l="l" t="t" r="r" b="b"/>
              <a:pathLst>
                <a:path w="809625" h="304800">
                  <a:moveTo>
                    <a:pt x="809625" y="0"/>
                  </a:moveTo>
                  <a:lnTo>
                    <a:pt x="0" y="0"/>
                  </a:lnTo>
                  <a:lnTo>
                    <a:pt x="0" y="304799"/>
                  </a:lnTo>
                  <a:lnTo>
                    <a:pt x="809625" y="304799"/>
                  </a:lnTo>
                  <a:lnTo>
                    <a:pt x="809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85596" y="7978520"/>
            <a:ext cx="6239510" cy="13061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715" algn="just">
              <a:lnSpc>
                <a:spcPct val="95800"/>
              </a:lnSpc>
              <a:spcBef>
                <a:spcPts val="160"/>
              </a:spcBef>
            </a:pPr>
            <a:r>
              <a:rPr sz="1200" spc="125" dirty="0">
                <a:latin typeface="Arial"/>
                <a:cs typeface="Arial"/>
              </a:rPr>
              <a:t>Cuando </a:t>
            </a:r>
            <a:r>
              <a:rPr sz="1200" spc="95" dirty="0">
                <a:latin typeface="Arial"/>
                <a:cs typeface="Arial"/>
              </a:rPr>
              <a:t>varios </a:t>
            </a:r>
            <a:r>
              <a:rPr sz="1200" spc="110" dirty="0">
                <a:latin typeface="Arial"/>
                <a:cs typeface="Arial"/>
              </a:rPr>
              <a:t>generadores conectados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estrella </a:t>
            </a:r>
            <a:r>
              <a:rPr sz="1200" spc="114" dirty="0">
                <a:latin typeface="Arial"/>
                <a:cs typeface="Arial"/>
              </a:rPr>
              <a:t>están </a:t>
            </a:r>
            <a:r>
              <a:rPr sz="1200" spc="125" dirty="0">
                <a:latin typeface="Arial"/>
                <a:cs typeface="Arial"/>
              </a:rPr>
              <a:t>conectados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bus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común,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convierte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29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desafío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obtener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disparo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selectivo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para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fallas </a:t>
            </a:r>
            <a:r>
              <a:rPr sz="1200" spc="-32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10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contribución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cada </a:t>
            </a:r>
            <a:r>
              <a:rPr sz="1200" spc="125" dirty="0">
                <a:latin typeface="Arial"/>
                <a:cs typeface="Arial"/>
              </a:rPr>
              <a:t>uno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40" dirty="0">
                <a:latin typeface="Arial"/>
                <a:cs typeface="Arial"/>
              </a:rPr>
              <a:t>generadores </a:t>
            </a:r>
            <a:r>
              <a:rPr sz="1200" spc="135" dirty="0">
                <a:latin typeface="Arial"/>
                <a:cs typeface="Arial"/>
              </a:rPr>
              <a:t>para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el </a:t>
            </a:r>
            <a:r>
              <a:rPr sz="1200" spc="145" dirty="0">
                <a:latin typeface="Arial"/>
                <a:cs typeface="Arial"/>
              </a:rPr>
              <a:t>área </a:t>
            </a:r>
            <a:r>
              <a:rPr sz="1200" dirty="0">
                <a:latin typeface="Arial"/>
                <a:cs typeface="Arial"/>
              </a:rPr>
              <a:t>entre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interruptor,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bus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sistema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inmediatamente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después</a:t>
            </a:r>
            <a:r>
              <a:rPr sz="1200" spc="2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6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bus,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24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prácticamente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misma.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Por</a:t>
            </a:r>
            <a:r>
              <a:rPr sz="1200" spc="27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lo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tanto,</a:t>
            </a:r>
            <a:r>
              <a:rPr sz="1200" spc="25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el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42685" cy="373316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7620" algn="just">
              <a:lnSpc>
                <a:spcPct val="95800"/>
              </a:lnSpc>
              <a:spcBef>
                <a:spcPts val="160"/>
              </a:spcBef>
            </a:pPr>
            <a:r>
              <a:rPr sz="1200" dirty="0">
                <a:latin typeface="Arial"/>
                <a:cs typeface="Arial"/>
              </a:rPr>
              <a:t>relé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51G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muestra </a:t>
            </a:r>
            <a:r>
              <a:rPr sz="1200" spc="100" dirty="0">
                <a:latin typeface="Arial"/>
                <a:cs typeface="Arial"/>
              </a:rPr>
              <a:t>arriba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puede </a:t>
            </a:r>
            <a:r>
              <a:rPr sz="1200" spc="114" dirty="0">
                <a:latin typeface="Arial"/>
                <a:cs typeface="Arial"/>
              </a:rPr>
              <a:t>proporcionar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disparo selectivo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tierra, </a:t>
            </a:r>
            <a:r>
              <a:rPr sz="1200" spc="125" dirty="0">
                <a:latin typeface="Arial"/>
                <a:cs typeface="Arial"/>
              </a:rPr>
              <a:t>independientemente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35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magnitud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falla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"/>
              <a:cs typeface="Arial"/>
            </a:endParaRPr>
          </a:p>
          <a:p>
            <a:pPr marL="12700" marR="6985" algn="just">
              <a:lnSpc>
                <a:spcPct val="962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 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ejemplo, </a:t>
            </a:r>
            <a:r>
              <a:rPr sz="1200" spc="105" dirty="0">
                <a:latin typeface="Arial"/>
                <a:cs typeface="Arial"/>
              </a:rPr>
              <a:t>todos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generadores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transformador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elevador </a:t>
            </a:r>
            <a:r>
              <a:rPr sz="1200" spc="114" dirty="0">
                <a:latin typeface="Arial"/>
                <a:cs typeface="Arial"/>
              </a:rPr>
              <a:t>están </a:t>
            </a:r>
            <a:r>
              <a:rPr sz="1200" spc="120" dirty="0">
                <a:latin typeface="Arial"/>
                <a:cs typeface="Arial"/>
              </a:rPr>
              <a:t> conectados a </a:t>
            </a:r>
            <a:r>
              <a:rPr sz="1200" spc="8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medio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de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resistencias,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cada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uno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limitado </a:t>
            </a:r>
            <a:r>
              <a:rPr sz="1200" spc="90" dirty="0">
                <a:latin typeface="Arial"/>
                <a:cs typeface="Arial"/>
              </a:rPr>
              <a:t>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una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contribución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200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A. </a:t>
            </a:r>
            <a:r>
              <a:rPr sz="1200" spc="125" dirty="0">
                <a:latin typeface="Arial"/>
                <a:cs typeface="Arial"/>
              </a:rPr>
              <a:t>Para una </a:t>
            </a:r>
            <a:r>
              <a:rPr sz="1200" spc="5" dirty="0">
                <a:latin typeface="Arial"/>
                <a:cs typeface="Arial"/>
              </a:rPr>
              <a:t>falla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ubicación </a:t>
            </a:r>
            <a:r>
              <a:rPr sz="1200" dirty="0">
                <a:latin typeface="Arial"/>
                <a:cs typeface="Arial"/>
              </a:rPr>
              <a:t>F1,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deseable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disparar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solo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interruptor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B1,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aislando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solo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generador</a:t>
            </a:r>
            <a:r>
              <a:rPr sz="1200" spc="28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fallado.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700"/>
              </a:lnSpc>
            </a:pPr>
            <a:r>
              <a:rPr sz="1200" spc="120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explicó </a:t>
            </a:r>
            <a:r>
              <a:rPr sz="1200" spc="120" dirty="0">
                <a:latin typeface="Arial"/>
                <a:cs typeface="Arial"/>
              </a:rPr>
              <a:t>anteriormente, </a:t>
            </a:r>
            <a:r>
              <a:rPr sz="1200" spc="125" dirty="0">
                <a:latin typeface="Arial"/>
                <a:cs typeface="Arial"/>
              </a:rPr>
              <a:t>esto </a:t>
            </a:r>
            <a:r>
              <a:rPr sz="1200" dirty="0">
                <a:latin typeface="Arial"/>
                <a:cs typeface="Arial"/>
              </a:rPr>
              <a:t>no se </a:t>
            </a:r>
            <a:r>
              <a:rPr sz="1200" spc="125" dirty="0">
                <a:latin typeface="Arial"/>
                <a:cs typeface="Arial"/>
              </a:rPr>
              <a:t>puede </a:t>
            </a:r>
            <a:r>
              <a:rPr sz="1200" spc="90" dirty="0">
                <a:latin typeface="Arial"/>
                <a:cs typeface="Arial"/>
              </a:rPr>
              <a:t>lograr </a:t>
            </a:r>
            <a:r>
              <a:rPr sz="1200" spc="120" dirty="0">
                <a:latin typeface="Arial"/>
                <a:cs typeface="Arial"/>
              </a:rPr>
              <a:t>con </a:t>
            </a:r>
            <a:r>
              <a:rPr sz="1200" dirty="0">
                <a:latin typeface="Arial"/>
                <a:cs typeface="Arial"/>
              </a:rPr>
              <a:t>el relé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51G, </a:t>
            </a:r>
            <a:r>
              <a:rPr sz="1200" spc="125" dirty="0">
                <a:latin typeface="Arial"/>
                <a:cs typeface="Arial"/>
              </a:rPr>
              <a:t>pero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puede </a:t>
            </a:r>
            <a:r>
              <a:rPr sz="1200" spc="95" dirty="0">
                <a:latin typeface="Arial"/>
                <a:cs typeface="Arial"/>
              </a:rPr>
              <a:t>lograr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relé </a:t>
            </a:r>
            <a:r>
              <a:rPr sz="1200" spc="3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sobrecorriente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spc="80" dirty="0">
                <a:latin typeface="Arial"/>
                <a:cs typeface="Arial"/>
              </a:rPr>
              <a:t>direccional sensible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(67N) 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ubicación </a:t>
            </a:r>
            <a:r>
              <a:rPr sz="1200" spc="75" dirty="0">
                <a:latin typeface="Arial"/>
                <a:cs typeface="Arial"/>
              </a:rPr>
              <a:t>del </a:t>
            </a:r>
            <a:r>
              <a:rPr sz="1200" spc="95" dirty="0">
                <a:latin typeface="Arial"/>
                <a:cs typeface="Arial"/>
              </a:rPr>
              <a:t>interruptor. </a:t>
            </a:r>
            <a:r>
              <a:rPr sz="1200" spc="-5" dirty="0">
                <a:latin typeface="Arial"/>
                <a:cs typeface="Arial"/>
              </a:rPr>
              <a:t>Este </a:t>
            </a:r>
            <a:r>
              <a:rPr sz="1200" dirty="0">
                <a:latin typeface="Arial"/>
                <a:cs typeface="Arial"/>
              </a:rPr>
              <a:t>relé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funciona </a:t>
            </a:r>
            <a:r>
              <a:rPr sz="1200" spc="5" dirty="0">
                <a:latin typeface="Arial"/>
                <a:cs typeface="Arial"/>
              </a:rPr>
              <a:t>solo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para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fluye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hacia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no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funciona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8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bus,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sistema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otros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generadores.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relé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51G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proporciona  protección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respaldo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falla</a:t>
            </a:r>
            <a:r>
              <a:rPr sz="1200" spc="150" dirty="0">
                <a:latin typeface="Arial"/>
                <a:cs typeface="Arial"/>
              </a:rPr>
              <a:t> 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tierra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no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selectiva.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Arial"/>
              <a:cs typeface="Arial"/>
            </a:endParaRPr>
          </a:p>
          <a:p>
            <a:pPr marL="12700" marR="5715" algn="just">
              <a:lnSpc>
                <a:spcPct val="95900"/>
              </a:lnSpc>
            </a:pPr>
            <a:r>
              <a:rPr sz="1200" spc="110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aplica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generadores conectados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baja </a:t>
            </a:r>
            <a:r>
              <a:rPr sz="1200" spc="80" dirty="0">
                <a:latin typeface="Arial"/>
                <a:cs typeface="Arial"/>
              </a:rPr>
              <a:t>resistencia,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relé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fase </a:t>
            </a:r>
            <a:r>
              <a:rPr sz="1200" spc="140" dirty="0">
                <a:latin typeface="Arial"/>
                <a:cs typeface="Arial"/>
              </a:rPr>
              <a:t>puede </a:t>
            </a:r>
            <a:r>
              <a:rPr sz="1200" spc="110" dirty="0">
                <a:latin typeface="Arial"/>
                <a:cs typeface="Arial"/>
              </a:rPr>
              <a:t>detectar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spc="114" dirty="0">
                <a:latin typeface="Arial"/>
                <a:cs typeface="Arial"/>
              </a:rPr>
              <a:t>dentro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zona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protección. 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este </a:t>
            </a:r>
            <a:r>
              <a:rPr sz="1200" spc="114" dirty="0">
                <a:latin typeface="Arial"/>
                <a:cs typeface="Arial"/>
              </a:rPr>
              <a:t>caso,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51G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puede </a:t>
            </a:r>
            <a:r>
              <a:rPr sz="1200" spc="110" dirty="0">
                <a:latin typeface="Arial"/>
                <a:cs typeface="Arial"/>
              </a:rPr>
              <a:t>proporcionar </a:t>
            </a:r>
            <a:r>
              <a:rPr sz="1200" spc="114" dirty="0">
                <a:latin typeface="Arial"/>
                <a:cs typeface="Arial"/>
              </a:rPr>
              <a:t>respaldo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suplementaria para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son </a:t>
            </a:r>
            <a:r>
              <a:rPr sz="1200" spc="120" dirty="0">
                <a:latin typeface="Arial"/>
                <a:cs typeface="Arial"/>
              </a:rPr>
              <a:t>detectadas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relé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diferencial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fase.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734" y="868680"/>
            <a:ext cx="6104890" cy="136271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101600" marR="172085" algn="ctr">
              <a:lnSpc>
                <a:spcPts val="2760"/>
              </a:lnSpc>
              <a:spcBef>
                <a:spcPts val="600"/>
              </a:spcBef>
            </a:pPr>
            <a:r>
              <a:rPr sz="2400" b="1" dirty="0">
                <a:latin typeface="Arial"/>
                <a:cs typeface="Arial"/>
              </a:rPr>
              <a:t>Generador con </a:t>
            </a:r>
            <a:r>
              <a:rPr sz="2400" b="1" spc="-5" dirty="0">
                <a:latin typeface="Arial"/>
                <a:cs typeface="Arial"/>
              </a:rPr>
              <a:t>conexión a tierra </a:t>
            </a:r>
            <a:r>
              <a:rPr sz="2400" b="1" spc="-15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baja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impedancia</a:t>
            </a:r>
            <a:endParaRPr sz="2400">
              <a:latin typeface="Arial"/>
              <a:cs typeface="Arial"/>
            </a:endParaRPr>
          </a:p>
          <a:p>
            <a:pPr marR="66040" algn="ctr">
              <a:lnSpc>
                <a:spcPct val="100000"/>
              </a:lnSpc>
              <a:spcBef>
                <a:spcPts val="969"/>
              </a:spcBef>
            </a:pP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22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00707" y="2221786"/>
            <a:ext cx="5628005" cy="4465955"/>
            <a:chOff x="1100707" y="2221786"/>
            <a:chExt cx="5628005" cy="44659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0707" y="2221786"/>
              <a:ext cx="5603448" cy="443679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35954" y="6353810"/>
              <a:ext cx="992505" cy="333375"/>
            </a:xfrm>
            <a:custGeom>
              <a:avLst/>
              <a:gdLst/>
              <a:ahLst/>
              <a:cxnLst/>
              <a:rect l="l" t="t" r="r" b="b"/>
              <a:pathLst>
                <a:path w="992504" h="333375">
                  <a:moveTo>
                    <a:pt x="992504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992504" y="333375"/>
                  </a:lnTo>
                  <a:lnTo>
                    <a:pt x="992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5596" y="6728206"/>
            <a:ext cx="6239510" cy="130619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0795" algn="just">
              <a:lnSpc>
                <a:spcPts val="1370"/>
              </a:lnSpc>
              <a:spcBef>
                <a:spcPts val="204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protección </a:t>
            </a:r>
            <a:r>
              <a:rPr sz="1200" spc="70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85" dirty="0">
                <a:latin typeface="Arial"/>
                <a:cs typeface="Arial"/>
              </a:rPr>
              <a:t>alternativa </a:t>
            </a:r>
            <a:r>
              <a:rPr sz="1200" spc="120" dirty="0">
                <a:latin typeface="Arial"/>
                <a:cs typeface="Arial"/>
              </a:rPr>
              <a:t>económica 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protección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diferencial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porcentual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para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máquinas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pequeñas.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Este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esquema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proporciona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una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excelente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seguridad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contra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mal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funcionamiento </a:t>
            </a:r>
            <a:r>
              <a:rPr sz="1200" dirty="0">
                <a:latin typeface="Arial"/>
                <a:cs typeface="Arial"/>
              </a:rPr>
              <a:t>ante fallas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externas </a:t>
            </a:r>
            <a:r>
              <a:rPr sz="1200" spc="50" dirty="0">
                <a:latin typeface="Arial"/>
                <a:cs typeface="Arial"/>
              </a:rPr>
              <a:t>y </a:t>
            </a:r>
            <a:r>
              <a:rPr sz="1200" spc="105" dirty="0">
                <a:latin typeface="Arial"/>
                <a:cs typeface="Arial"/>
              </a:rPr>
              <a:t>proporciona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10" dirty="0">
                <a:latin typeface="Arial"/>
                <a:cs typeface="Arial"/>
              </a:rPr>
              <a:t>detección </a:t>
            </a:r>
            <a:r>
              <a:rPr sz="1200" spc="-15" dirty="0">
                <a:latin typeface="Arial"/>
                <a:cs typeface="Arial"/>
              </a:rPr>
              <a:t>muy</a:t>
            </a:r>
            <a:r>
              <a:rPr sz="1200" spc="30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sensible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spc="110" dirty="0">
                <a:latin typeface="Arial"/>
                <a:cs typeface="Arial"/>
              </a:rPr>
              <a:t>internas </a:t>
            </a:r>
            <a:r>
              <a:rPr sz="1200" spc="135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 </a:t>
            </a:r>
            <a:r>
              <a:rPr sz="1200" spc="110" dirty="0">
                <a:latin typeface="Arial"/>
                <a:cs typeface="Arial"/>
              </a:rPr>
              <a:t>está </a:t>
            </a:r>
            <a:r>
              <a:rPr sz="1200" spc="125" dirty="0">
                <a:latin typeface="Arial"/>
                <a:cs typeface="Arial"/>
              </a:rPr>
              <a:t>conectado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baja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resistencia.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807" y="692275"/>
            <a:ext cx="6074397" cy="25424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5596" y="3444621"/>
            <a:ext cx="6242050" cy="10864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0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Las </a:t>
            </a:r>
            <a:r>
              <a:rPr sz="1200" spc="95" dirty="0">
                <a:latin typeface="Arial"/>
                <a:cs typeface="Arial"/>
              </a:rPr>
              <a:t>figuras </a:t>
            </a:r>
            <a:r>
              <a:rPr sz="1200" spc="114" dirty="0">
                <a:latin typeface="Arial"/>
                <a:cs typeface="Arial"/>
              </a:rPr>
              <a:t>muestran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130" dirty="0">
                <a:latin typeface="Arial"/>
                <a:cs typeface="Arial"/>
              </a:rPr>
              <a:t>par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formas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5" dirty="0">
                <a:latin typeface="Arial"/>
                <a:cs typeface="Arial"/>
              </a:rPr>
              <a:t>usar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elemento </a:t>
            </a:r>
            <a:r>
              <a:rPr sz="1200" spc="80" dirty="0">
                <a:latin typeface="Arial"/>
                <a:cs typeface="Arial"/>
              </a:rPr>
              <a:t>direccional </a:t>
            </a:r>
            <a:r>
              <a:rPr sz="1200" spc="100" dirty="0">
                <a:latin typeface="Arial"/>
                <a:cs typeface="Arial"/>
              </a:rPr>
              <a:t>para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detectar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0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estator. </a:t>
            </a:r>
            <a:r>
              <a:rPr sz="1200" spc="120" dirty="0">
                <a:latin typeface="Arial"/>
                <a:cs typeface="Arial"/>
              </a:rPr>
              <a:t>Ambos </a:t>
            </a:r>
            <a:r>
              <a:rPr sz="1200" spc="90" dirty="0">
                <a:latin typeface="Arial"/>
                <a:cs typeface="Arial"/>
              </a:rPr>
              <a:t>enfoques </a:t>
            </a:r>
            <a:r>
              <a:rPr sz="1200" spc="65" dirty="0">
                <a:latin typeface="Arial"/>
                <a:cs typeface="Arial"/>
              </a:rPr>
              <a:t>utilizan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5" dirty="0">
                <a:latin typeface="Arial"/>
                <a:cs typeface="Arial"/>
              </a:rPr>
              <a:t>corriente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neutro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generador para </a:t>
            </a:r>
            <a:r>
              <a:rPr sz="1200" spc="90" dirty="0">
                <a:latin typeface="Arial"/>
                <a:cs typeface="Arial"/>
              </a:rPr>
              <a:t>polarizar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elemento. Tener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cuenta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operación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la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figura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izquierda 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 </a:t>
            </a:r>
            <a:r>
              <a:rPr sz="1200" spc="80" dirty="0">
                <a:latin typeface="Arial"/>
                <a:cs typeface="Arial"/>
              </a:rPr>
              <a:t>contribución 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falla de </a:t>
            </a:r>
            <a:r>
              <a:rPr sz="1200" spc="95" dirty="0">
                <a:latin typeface="Arial"/>
                <a:cs typeface="Arial"/>
              </a:rPr>
              <a:t>secuencia </a:t>
            </a:r>
            <a:r>
              <a:rPr sz="1200" spc="90" dirty="0">
                <a:latin typeface="Arial"/>
                <a:cs typeface="Arial"/>
              </a:rPr>
              <a:t>cero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sistema, </a:t>
            </a:r>
            <a:r>
              <a:rPr sz="1200" spc="114" dirty="0">
                <a:latin typeface="Arial"/>
                <a:cs typeface="Arial"/>
              </a:rPr>
              <a:t>mientras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operación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figura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derecha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80" dirty="0">
                <a:latin typeface="Arial"/>
                <a:cs typeface="Arial"/>
              </a:rPr>
              <a:t> corriente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diferencial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8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tierra.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795020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125" y="868680"/>
            <a:ext cx="6106795" cy="14128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56210" marR="116205" algn="ctr">
              <a:lnSpc>
                <a:spcPts val="2760"/>
              </a:lnSpc>
              <a:spcBef>
                <a:spcPts val="120"/>
              </a:spcBef>
            </a:pPr>
            <a:r>
              <a:rPr sz="2400" b="1" dirty="0">
                <a:latin typeface="Arial"/>
                <a:cs typeface="Arial"/>
              </a:rPr>
              <a:t>Generador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</a:t>
            </a:r>
            <a:r>
              <a:rPr sz="2400" b="1" spc="-5" dirty="0">
                <a:latin typeface="Arial"/>
                <a:cs typeface="Arial"/>
              </a:rPr>
              <a:t> conexión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tierra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baja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impedancia</a:t>
            </a:r>
            <a:endParaRPr sz="2400">
              <a:latin typeface="Arial"/>
              <a:cs typeface="Arial"/>
            </a:endParaRPr>
          </a:p>
          <a:p>
            <a:pPr marL="38735" algn="ctr">
              <a:lnSpc>
                <a:spcPct val="100000"/>
              </a:lnSpc>
              <a:spcBef>
                <a:spcPts val="969"/>
              </a:spcBef>
            </a:pP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22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Auto-balanceado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0965" y="2348367"/>
            <a:ext cx="6229350" cy="5400040"/>
            <a:chOff x="790965" y="2348367"/>
            <a:chExt cx="6229350" cy="54000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0965" y="2348367"/>
              <a:ext cx="6075924" cy="539990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29325" y="7425690"/>
              <a:ext cx="990600" cy="219075"/>
            </a:xfrm>
            <a:custGeom>
              <a:avLst/>
              <a:gdLst/>
              <a:ahLst/>
              <a:cxnLst/>
              <a:rect l="l" t="t" r="r" b="b"/>
              <a:pathLst>
                <a:path w="990600" h="219075">
                  <a:moveTo>
                    <a:pt x="990600" y="0"/>
                  </a:moveTo>
                  <a:lnTo>
                    <a:pt x="0" y="0"/>
                  </a:lnTo>
                  <a:lnTo>
                    <a:pt x="0" y="219074"/>
                  </a:lnTo>
                  <a:lnTo>
                    <a:pt x="990600" y="219074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85596" y="8091296"/>
            <a:ext cx="6238875" cy="91249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algn="just">
              <a:lnSpc>
                <a:spcPct val="96300"/>
              </a:lnSpc>
              <a:spcBef>
                <a:spcPts val="150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diapositiva </a:t>
            </a:r>
            <a:r>
              <a:rPr sz="1200" spc="95" dirty="0">
                <a:latin typeface="Arial"/>
                <a:cs typeface="Arial"/>
              </a:rPr>
              <a:t>muestra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ejemplo </a:t>
            </a:r>
            <a:r>
              <a:rPr sz="1200" spc="10" dirty="0">
                <a:latin typeface="Arial"/>
                <a:cs typeface="Arial"/>
              </a:rPr>
              <a:t>de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esquema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diferencial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tierra </a:t>
            </a:r>
            <a:r>
              <a:rPr sz="1200" spc="110" dirty="0">
                <a:latin typeface="Arial"/>
                <a:cs typeface="Arial"/>
              </a:rPr>
              <a:t>auto-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balanceado. </a:t>
            </a:r>
            <a:r>
              <a:rPr sz="1200" spc="-5" dirty="0">
                <a:latin typeface="Arial"/>
                <a:cs typeface="Arial"/>
              </a:rPr>
              <a:t>Este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150" dirty="0">
                <a:latin typeface="Arial"/>
                <a:cs typeface="Arial"/>
              </a:rPr>
              <a:t>más </a:t>
            </a:r>
            <a:r>
              <a:rPr sz="1200" spc="135" dirty="0">
                <a:latin typeface="Arial"/>
                <a:cs typeface="Arial"/>
              </a:rPr>
              <a:t>adecuado </a:t>
            </a:r>
            <a:r>
              <a:rPr sz="1200" spc="85" dirty="0">
                <a:latin typeface="Arial"/>
                <a:cs typeface="Arial"/>
              </a:rPr>
              <a:t>para </a:t>
            </a:r>
            <a:r>
              <a:rPr sz="1200" spc="95" dirty="0">
                <a:latin typeface="Arial"/>
                <a:cs typeface="Arial"/>
              </a:rPr>
              <a:t>máquinas </a:t>
            </a:r>
            <a:r>
              <a:rPr sz="1200" spc="105" dirty="0">
                <a:latin typeface="Arial"/>
                <a:cs typeface="Arial"/>
              </a:rPr>
              <a:t>más </a:t>
            </a:r>
            <a:r>
              <a:rPr sz="1200" spc="95" dirty="0">
                <a:latin typeface="Arial"/>
                <a:cs typeface="Arial"/>
              </a:rPr>
              <a:t>pequeñas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que </a:t>
            </a:r>
            <a:r>
              <a:rPr sz="1200" spc="65" dirty="0">
                <a:latin typeface="Arial"/>
                <a:cs typeface="Arial"/>
              </a:rPr>
              <a:t>utilizan </a:t>
            </a:r>
            <a:r>
              <a:rPr sz="1200" spc="85" dirty="0">
                <a:latin typeface="Arial"/>
                <a:cs typeface="Arial"/>
              </a:rPr>
              <a:t>cables </a:t>
            </a:r>
            <a:r>
              <a:rPr sz="1200" spc="105" dirty="0">
                <a:latin typeface="Arial"/>
                <a:cs typeface="Arial"/>
              </a:rPr>
              <a:t>como </a:t>
            </a:r>
            <a:r>
              <a:rPr sz="1200" spc="85" dirty="0">
                <a:latin typeface="Arial"/>
                <a:cs typeface="Arial"/>
              </a:rPr>
              <a:t>conductores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fase.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50G </a:t>
            </a:r>
            <a:r>
              <a:rPr sz="1200" spc="100" dirty="0">
                <a:latin typeface="Arial"/>
                <a:cs typeface="Arial"/>
              </a:rPr>
              <a:t>funciona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80" dirty="0">
                <a:latin typeface="Arial"/>
                <a:cs typeface="Arial"/>
              </a:rPr>
              <a:t>tierra </a:t>
            </a:r>
            <a:r>
              <a:rPr sz="1200" spc="5" dirty="0">
                <a:latin typeface="Arial"/>
                <a:cs typeface="Arial"/>
              </a:rPr>
              <a:t>solo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dentro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máquina. </a:t>
            </a:r>
            <a:r>
              <a:rPr sz="1200" dirty="0">
                <a:latin typeface="Arial"/>
                <a:cs typeface="Arial"/>
              </a:rPr>
              <a:t>Los </a:t>
            </a:r>
            <a:r>
              <a:rPr sz="1200" spc="100" dirty="0">
                <a:latin typeface="Arial"/>
                <a:cs typeface="Arial"/>
              </a:rPr>
              <a:t>relés </a:t>
            </a:r>
            <a:r>
              <a:rPr sz="1200" dirty="0">
                <a:latin typeface="Arial"/>
                <a:cs typeface="Arial"/>
              </a:rPr>
              <a:t>51G </a:t>
            </a:r>
            <a:r>
              <a:rPr sz="1200" spc="100" dirty="0">
                <a:latin typeface="Arial"/>
                <a:cs typeface="Arial"/>
              </a:rPr>
              <a:t>brindan </a:t>
            </a:r>
            <a:r>
              <a:rPr sz="1200" spc="95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respaldo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para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una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tierra</a:t>
            </a:r>
            <a:r>
              <a:rPr sz="1200" dirty="0">
                <a:latin typeface="Arial"/>
                <a:cs typeface="Arial"/>
              </a:rPr>
              <a:t> en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sistema.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41769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125" y="716280"/>
            <a:ext cx="6106795" cy="82613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1891030" marR="52069" indent="-1798955">
              <a:lnSpc>
                <a:spcPts val="2300"/>
              </a:lnSpc>
              <a:spcBef>
                <a:spcPts val="825"/>
              </a:spcBef>
            </a:pPr>
            <a:r>
              <a:rPr sz="2000" b="1" spc="-5" dirty="0">
                <a:latin typeface="Arial"/>
                <a:cs typeface="Arial"/>
              </a:rPr>
              <a:t>Importancia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10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la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Protección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contra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fallas</a:t>
            </a:r>
            <a:r>
              <a:rPr sz="2000" b="1" spc="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tierra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del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campo</a:t>
            </a:r>
            <a:r>
              <a:rPr sz="2000" b="1" dirty="0">
                <a:latin typeface="Arial"/>
                <a:cs typeface="Arial"/>
              </a:rPr>
              <a:t> del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rotor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596" y="1813686"/>
            <a:ext cx="6244590" cy="73615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469265" marR="187325" indent="-228600">
              <a:lnSpc>
                <a:spcPts val="2060"/>
              </a:lnSpc>
              <a:spcBef>
                <a:spcPts val="250"/>
              </a:spcBef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</a:t>
            </a:r>
            <a:r>
              <a:rPr sz="1800" spc="-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Una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sola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un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devanado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r>
              <a:rPr sz="1800" b="1" spc="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no </a:t>
            </a:r>
            <a:r>
              <a:rPr sz="1800" b="1" spc="-48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afecta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funcionamiento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generador.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469265" marR="651510" indent="-228600">
              <a:lnSpc>
                <a:spcPts val="2060"/>
              </a:lnSpc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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Una segunda falla a tierra puede causar graves </a:t>
            </a:r>
            <a:r>
              <a:rPr sz="1800" b="1" spc="-49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daños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máquina: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155700">
              <a:lnSpc>
                <a:spcPct val="100000"/>
              </a:lnSpc>
              <a:tabLst>
                <a:tab pos="1384300" algn="l"/>
              </a:tabLst>
            </a:pP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-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Vibración</a:t>
            </a:r>
            <a:r>
              <a:rPr sz="1800" b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excesiva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Arial"/>
              <a:cs typeface="Arial"/>
            </a:endParaRPr>
          </a:p>
          <a:p>
            <a:pPr marL="1155700">
              <a:lnSpc>
                <a:spcPct val="100000"/>
              </a:lnSpc>
              <a:tabLst>
                <a:tab pos="1384300" algn="l"/>
              </a:tabLst>
            </a:pP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-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Fundición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acero</a:t>
            </a:r>
            <a:r>
              <a:rPr sz="18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y/o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cobre</a:t>
            </a:r>
            <a:r>
              <a:rPr sz="1800" b="1" spc="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Rotor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>
              <a:latin typeface="Arial"/>
              <a:cs typeface="Arial"/>
            </a:endParaRPr>
          </a:p>
          <a:p>
            <a:pPr marL="12700" marR="12065" algn="just">
              <a:lnSpc>
                <a:spcPct val="959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5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de un </a:t>
            </a:r>
            <a:r>
              <a:rPr sz="1200" spc="120" dirty="0">
                <a:latin typeface="Arial"/>
                <a:cs typeface="Arial"/>
              </a:rPr>
              <a:t>generador </a:t>
            </a:r>
            <a:r>
              <a:rPr sz="1200" spc="105" dirty="0">
                <a:latin typeface="Arial"/>
                <a:cs typeface="Arial"/>
              </a:rPr>
              <a:t>está </a:t>
            </a:r>
            <a:r>
              <a:rPr sz="1200" spc="120" dirty="0">
                <a:latin typeface="Arial"/>
                <a:cs typeface="Arial"/>
              </a:rPr>
              <a:t>desplegado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dirty="0">
                <a:latin typeface="Arial"/>
                <a:cs typeface="Arial"/>
              </a:rPr>
              <a:t>y no </a:t>
            </a:r>
            <a:r>
              <a:rPr sz="1200" spc="110" dirty="0">
                <a:latin typeface="Arial"/>
                <a:cs typeface="Arial"/>
              </a:rPr>
              <a:t>está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conectado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tierra. </a:t>
            </a:r>
            <a:r>
              <a:rPr sz="1200" dirty="0">
                <a:latin typeface="Arial"/>
                <a:cs typeface="Arial"/>
              </a:rPr>
              <a:t>Una </a:t>
            </a:r>
            <a:r>
              <a:rPr sz="1200" spc="114" dirty="0">
                <a:latin typeface="Arial"/>
                <a:cs typeface="Arial"/>
              </a:rPr>
              <a:t>fuente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CC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145" dirty="0">
                <a:latin typeface="Arial"/>
                <a:cs typeface="Arial"/>
              </a:rPr>
              <a:t>una </a:t>
            </a:r>
            <a:r>
              <a:rPr sz="1200" spc="75" dirty="0">
                <a:latin typeface="Arial"/>
                <a:cs typeface="Arial"/>
              </a:rPr>
              <a:t>excitatriz </a:t>
            </a:r>
            <a:r>
              <a:rPr sz="1200" spc="100" dirty="0">
                <a:latin typeface="Arial"/>
                <a:cs typeface="Arial"/>
              </a:rPr>
              <a:t>conectada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devanado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campo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produce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campo.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 marR="12065" algn="just">
              <a:lnSpc>
                <a:spcPct val="958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muchos </a:t>
            </a:r>
            <a:r>
              <a:rPr sz="1200" spc="114" dirty="0">
                <a:latin typeface="Arial"/>
                <a:cs typeface="Arial"/>
              </a:rPr>
              <a:t>generadores, </a:t>
            </a:r>
            <a:r>
              <a:rPr sz="1200" dirty="0">
                <a:latin typeface="Arial"/>
                <a:cs typeface="Arial"/>
              </a:rPr>
              <a:t>una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excitatriz </a:t>
            </a:r>
            <a:r>
              <a:rPr sz="1200" spc="85" dirty="0">
                <a:latin typeface="Arial"/>
                <a:cs typeface="Arial"/>
              </a:rPr>
              <a:t>estacionaria </a:t>
            </a:r>
            <a:r>
              <a:rPr sz="1200" spc="90" dirty="0">
                <a:latin typeface="Arial"/>
                <a:cs typeface="Arial"/>
              </a:rPr>
              <a:t>inyecta </a:t>
            </a:r>
            <a:r>
              <a:rPr sz="1200" spc="80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5" dirty="0">
                <a:latin typeface="Arial"/>
                <a:cs typeface="Arial"/>
              </a:rPr>
              <a:t>campo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5" dirty="0">
                <a:latin typeface="Arial"/>
                <a:cs typeface="Arial"/>
              </a:rPr>
              <a:t>través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35" dirty="0">
                <a:latin typeface="Arial"/>
                <a:cs typeface="Arial"/>
              </a:rPr>
              <a:t>escobillas </a:t>
            </a:r>
            <a:r>
              <a:rPr sz="1200" spc="25" dirty="0">
                <a:latin typeface="Arial"/>
                <a:cs typeface="Arial"/>
              </a:rPr>
              <a:t>y </a:t>
            </a:r>
            <a:r>
              <a:rPr sz="1200" spc="65" dirty="0">
                <a:latin typeface="Arial"/>
                <a:cs typeface="Arial"/>
              </a:rPr>
              <a:t>anillos </a:t>
            </a:r>
            <a:r>
              <a:rPr sz="1200" spc="70" dirty="0">
                <a:latin typeface="Arial"/>
                <a:cs typeface="Arial"/>
              </a:rPr>
              <a:t>colectores. </a:t>
            </a:r>
            <a:r>
              <a:rPr sz="1200" spc="-5" dirty="0">
                <a:latin typeface="Arial"/>
                <a:cs typeface="Arial"/>
              </a:rPr>
              <a:t>Las </a:t>
            </a:r>
            <a:r>
              <a:rPr sz="1200" spc="75" dirty="0">
                <a:latin typeface="Arial"/>
                <a:cs typeface="Arial"/>
              </a:rPr>
              <a:t>excitatrices 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rotativas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incluyen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generadores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CC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40" dirty="0">
                <a:latin typeface="Arial"/>
                <a:cs typeface="Arial"/>
              </a:rPr>
              <a:t>generadores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-80" dirty="0">
                <a:latin typeface="Arial"/>
                <a:cs typeface="Arial"/>
              </a:rPr>
              <a:t>CA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rectificadores.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 marR="6985" algn="just">
              <a:lnSpc>
                <a:spcPct val="95600"/>
              </a:lnSpc>
            </a:pPr>
            <a:r>
              <a:rPr sz="1200" spc="65" dirty="0">
                <a:latin typeface="Arial"/>
                <a:cs typeface="Arial"/>
              </a:rPr>
              <a:t>Los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modernos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excitación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estática</a:t>
            </a:r>
            <a:r>
              <a:rPr sz="1200" spc="80" dirty="0">
                <a:latin typeface="Arial"/>
                <a:cs typeface="Arial"/>
              </a:rPr>
              <a:t> reciben</a:t>
            </a:r>
            <a:r>
              <a:rPr sz="1200" spc="85" dirty="0">
                <a:latin typeface="Arial"/>
                <a:cs typeface="Arial"/>
              </a:rPr>
              <a:t> energía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terminales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potencia.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Un </a:t>
            </a:r>
            <a:r>
              <a:rPr sz="1200" spc="120" dirty="0">
                <a:latin typeface="Arial"/>
                <a:cs typeface="Arial"/>
              </a:rPr>
              <a:t>transformador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excitación </a:t>
            </a:r>
            <a:r>
              <a:rPr sz="1200" spc="80" dirty="0">
                <a:latin typeface="Arial"/>
                <a:cs typeface="Arial"/>
              </a:rPr>
              <a:t>reductor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alimenta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puente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rectificador </a:t>
            </a:r>
            <a:r>
              <a:rPr sz="1200" spc="85" dirty="0">
                <a:latin typeface="Arial"/>
                <a:cs typeface="Arial"/>
              </a:rPr>
              <a:t>controlado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trifásico </a:t>
            </a:r>
            <a:r>
              <a:rPr sz="1200" spc="95" dirty="0">
                <a:latin typeface="Arial"/>
                <a:cs typeface="Arial"/>
              </a:rPr>
              <a:t>que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convierte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voltaje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CA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voltaje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CC.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200" spc="100" dirty="0">
                <a:latin typeface="Arial"/>
                <a:cs typeface="Arial"/>
              </a:rPr>
              <a:t>Otra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alternativa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excitación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sin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escobillas,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armadura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excitatriz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80" dirty="0">
                <a:latin typeface="Arial"/>
                <a:cs typeface="Arial"/>
              </a:rPr>
              <a:t>CA </a:t>
            </a:r>
            <a:r>
              <a:rPr sz="1200" dirty="0">
                <a:latin typeface="Arial"/>
                <a:cs typeface="Arial"/>
              </a:rPr>
              <a:t>y el </a:t>
            </a:r>
            <a:r>
              <a:rPr sz="1200" spc="110" dirty="0">
                <a:latin typeface="Arial"/>
                <a:cs typeface="Arial"/>
              </a:rPr>
              <a:t>puente </a:t>
            </a:r>
            <a:r>
              <a:rPr sz="1200" spc="90" dirty="0">
                <a:latin typeface="Arial"/>
                <a:cs typeface="Arial"/>
              </a:rPr>
              <a:t>rectificador </a:t>
            </a:r>
            <a:r>
              <a:rPr sz="1200" spc="130" dirty="0">
                <a:latin typeface="Arial"/>
                <a:cs typeface="Arial"/>
              </a:rPr>
              <a:t>están </a:t>
            </a:r>
            <a:r>
              <a:rPr sz="1200" spc="145" dirty="0">
                <a:latin typeface="Arial"/>
                <a:cs typeface="Arial"/>
              </a:rPr>
              <a:t>montados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-20" dirty="0">
                <a:latin typeface="Arial"/>
                <a:cs typeface="Arial"/>
              </a:rPr>
              <a:t>el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mismo </a:t>
            </a:r>
            <a:r>
              <a:rPr sz="1200" spc="105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eje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giratorio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5" dirty="0">
                <a:latin typeface="Arial"/>
                <a:cs typeface="Arial"/>
              </a:rPr>
              <a:t>campo. </a:t>
            </a:r>
            <a:r>
              <a:rPr sz="1200" spc="-5" dirty="0">
                <a:latin typeface="Arial"/>
                <a:cs typeface="Arial"/>
              </a:rPr>
              <a:t>En </a:t>
            </a:r>
            <a:r>
              <a:rPr sz="1200" spc="90" dirty="0">
                <a:latin typeface="Arial"/>
                <a:cs typeface="Arial"/>
              </a:rPr>
              <a:t>esta sección, </a:t>
            </a:r>
            <a:r>
              <a:rPr sz="1200" spc="5" dirty="0">
                <a:latin typeface="Arial"/>
                <a:cs typeface="Arial"/>
              </a:rPr>
              <a:t>sin </a:t>
            </a:r>
            <a:r>
              <a:rPr sz="1200" spc="114" dirty="0">
                <a:latin typeface="Arial"/>
                <a:cs typeface="Arial"/>
              </a:rPr>
              <a:t>embargo,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discutimos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protección </a:t>
            </a:r>
            <a:r>
              <a:rPr sz="1200" spc="110" dirty="0">
                <a:latin typeface="Arial"/>
                <a:cs typeface="Arial"/>
              </a:rPr>
              <a:t>contra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spc="135" dirty="0">
                <a:latin typeface="Arial"/>
                <a:cs typeface="Arial"/>
              </a:rPr>
              <a:t>para generadores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120" dirty="0">
                <a:latin typeface="Arial"/>
                <a:cs typeface="Arial"/>
              </a:rPr>
              <a:t>tienen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escobillas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anillos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colectores.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8890" algn="just">
              <a:lnSpc>
                <a:spcPct val="959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deterioro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120" dirty="0">
                <a:latin typeface="Arial"/>
                <a:cs typeface="Arial"/>
              </a:rPr>
              <a:t>ruptura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00" dirty="0">
                <a:latin typeface="Arial"/>
                <a:cs typeface="Arial"/>
              </a:rPr>
              <a:t>aislamiento </a:t>
            </a:r>
            <a:r>
              <a:rPr sz="1200" spc="125" dirty="0">
                <a:latin typeface="Arial"/>
                <a:cs typeface="Arial"/>
              </a:rPr>
              <a:t>puede </a:t>
            </a:r>
            <a:r>
              <a:rPr sz="1200" spc="114" dirty="0">
                <a:latin typeface="Arial"/>
                <a:cs typeface="Arial"/>
              </a:rPr>
              <a:t>hacer </a:t>
            </a:r>
            <a:r>
              <a:rPr sz="1200" spc="120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30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45" dirty="0">
                <a:latin typeface="Arial"/>
                <a:cs typeface="Arial"/>
              </a:rPr>
              <a:t>campo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entre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contacto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90" dirty="0">
                <a:latin typeface="Arial"/>
                <a:cs typeface="Arial"/>
              </a:rPr>
              <a:t>hierro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rotor. </a:t>
            </a:r>
            <a:r>
              <a:rPr sz="1200" spc="55" dirty="0">
                <a:latin typeface="Arial"/>
                <a:cs typeface="Arial"/>
              </a:rPr>
              <a:t>La </a:t>
            </a:r>
            <a:r>
              <a:rPr sz="1200" spc="105" dirty="0">
                <a:latin typeface="Arial"/>
                <a:cs typeface="Arial"/>
              </a:rPr>
              <a:t>primera </a:t>
            </a:r>
            <a:r>
              <a:rPr sz="1200" dirty="0">
                <a:latin typeface="Arial"/>
                <a:cs typeface="Arial"/>
              </a:rPr>
              <a:t>falla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no </a:t>
            </a:r>
            <a:r>
              <a:rPr sz="1200" spc="100" dirty="0">
                <a:latin typeface="Arial"/>
                <a:cs typeface="Arial"/>
              </a:rPr>
              <a:t>afecta </a:t>
            </a:r>
            <a:r>
              <a:rPr sz="1200" spc="25" dirty="0">
                <a:latin typeface="Arial"/>
                <a:cs typeface="Arial"/>
              </a:rPr>
              <a:t>el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funcionamiento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 </a:t>
            </a:r>
            <a:r>
              <a:rPr sz="1200" dirty="0">
                <a:latin typeface="Arial"/>
                <a:cs typeface="Arial"/>
              </a:rPr>
              <a:t>Sin </a:t>
            </a:r>
            <a:r>
              <a:rPr sz="1200" spc="135" dirty="0">
                <a:latin typeface="Arial"/>
                <a:cs typeface="Arial"/>
              </a:rPr>
              <a:t>embargo,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0" dirty="0">
                <a:latin typeface="Arial"/>
                <a:cs typeface="Arial"/>
              </a:rPr>
              <a:t>posibilidad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una </a:t>
            </a:r>
            <a:r>
              <a:rPr sz="1200" spc="150" dirty="0">
                <a:latin typeface="Arial"/>
                <a:cs typeface="Arial"/>
              </a:rPr>
              <a:t>segunda 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aumenta </a:t>
            </a:r>
            <a:r>
              <a:rPr sz="1200" spc="135" dirty="0">
                <a:latin typeface="Arial"/>
                <a:cs typeface="Arial"/>
              </a:rPr>
              <a:t>porque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5" dirty="0">
                <a:latin typeface="Arial"/>
                <a:cs typeface="Arial"/>
              </a:rPr>
              <a:t>primera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establece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105" dirty="0">
                <a:latin typeface="Arial"/>
                <a:cs typeface="Arial"/>
              </a:rPr>
              <a:t>referencia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0" dirty="0">
                <a:latin typeface="Arial"/>
                <a:cs typeface="Arial"/>
              </a:rPr>
              <a:t>tierra. </a:t>
            </a:r>
            <a:r>
              <a:rPr sz="1200" spc="5" dirty="0">
                <a:latin typeface="Arial"/>
                <a:cs typeface="Arial"/>
              </a:rPr>
              <a:t>Una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segunda </a:t>
            </a:r>
            <a:r>
              <a:rPr sz="1200" dirty="0">
                <a:latin typeface="Arial"/>
                <a:cs typeface="Arial"/>
              </a:rPr>
              <a:t>falla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tierra </a:t>
            </a:r>
            <a:r>
              <a:rPr sz="1200" spc="80" dirty="0">
                <a:latin typeface="Arial"/>
                <a:cs typeface="Arial"/>
              </a:rPr>
              <a:t>cortocircuita </a:t>
            </a:r>
            <a:r>
              <a:rPr sz="1200" spc="85" dirty="0">
                <a:latin typeface="Arial"/>
                <a:cs typeface="Arial"/>
              </a:rPr>
              <a:t>parte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25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25" dirty="0">
                <a:latin typeface="Arial"/>
                <a:cs typeface="Arial"/>
              </a:rPr>
              <a:t>causa </a:t>
            </a:r>
            <a:r>
              <a:rPr sz="1200" spc="-5" dirty="0">
                <a:latin typeface="Arial"/>
                <a:cs typeface="Arial"/>
              </a:rPr>
              <a:t>flujos </a:t>
            </a:r>
            <a:r>
              <a:rPr sz="1200" dirty="0">
                <a:latin typeface="Arial"/>
                <a:cs typeface="Arial"/>
              </a:rPr>
              <a:t> dispersos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desequilibrados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125" dirty="0">
                <a:latin typeface="Arial"/>
                <a:cs typeface="Arial"/>
              </a:rPr>
              <a:t>generador. </a:t>
            </a:r>
            <a:r>
              <a:rPr sz="1200" spc="-5" dirty="0">
                <a:latin typeface="Arial"/>
                <a:cs typeface="Arial"/>
              </a:rPr>
              <a:t>Este </a:t>
            </a:r>
            <a:r>
              <a:rPr sz="1200" spc="130" dirty="0">
                <a:latin typeface="Arial"/>
                <a:cs typeface="Arial"/>
              </a:rPr>
              <a:t>campo </a:t>
            </a:r>
            <a:r>
              <a:rPr sz="1200" spc="105" dirty="0">
                <a:latin typeface="Arial"/>
                <a:cs typeface="Arial"/>
              </a:rPr>
              <a:t>desequilibrado </a:t>
            </a:r>
            <a:r>
              <a:rPr sz="1200" spc="125" dirty="0">
                <a:latin typeface="Arial"/>
                <a:cs typeface="Arial"/>
              </a:rPr>
              <a:t>puede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provocar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una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vibración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excesiva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rotor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que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dañe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42050" cy="73596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calor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excesivo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localizado,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generado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falla,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provoca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temperaturas desiguales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90" dirty="0">
                <a:latin typeface="Arial"/>
                <a:cs typeface="Arial"/>
              </a:rPr>
              <a:t>rotor, </a:t>
            </a:r>
            <a:r>
              <a:rPr sz="1200" spc="10" dirty="0">
                <a:latin typeface="Arial"/>
                <a:cs typeface="Arial"/>
              </a:rPr>
              <a:t>lo </a:t>
            </a:r>
            <a:r>
              <a:rPr sz="1200" spc="90" dirty="0">
                <a:latin typeface="Arial"/>
                <a:cs typeface="Arial"/>
              </a:rPr>
              <a:t>que </a:t>
            </a:r>
            <a:r>
              <a:rPr sz="1200" spc="95" dirty="0">
                <a:latin typeface="Arial"/>
                <a:cs typeface="Arial"/>
              </a:rPr>
              <a:t>también </a:t>
            </a:r>
            <a:r>
              <a:rPr sz="1200" spc="90" dirty="0">
                <a:latin typeface="Arial"/>
                <a:cs typeface="Arial"/>
              </a:rPr>
              <a:t>conduce a una </a:t>
            </a:r>
            <a:r>
              <a:rPr sz="1200" spc="80" dirty="0">
                <a:latin typeface="Arial"/>
                <a:cs typeface="Arial"/>
              </a:rPr>
              <a:t>vibración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excesiva.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nivel</a:t>
            </a:r>
            <a:r>
              <a:rPr sz="1200" dirty="0">
                <a:latin typeface="Arial"/>
                <a:cs typeface="Arial"/>
              </a:rPr>
              <a:t> 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desequilibrio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del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campo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magnético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depende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ubicación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puntos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391922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4171" y="5554979"/>
            <a:ext cx="1964563" cy="15642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6009" y="7765363"/>
            <a:ext cx="1506854" cy="15215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0405" y="730250"/>
            <a:ext cx="6376035" cy="78486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684145" marR="163830" indent="-2500630">
              <a:lnSpc>
                <a:spcPts val="2300"/>
              </a:lnSpc>
              <a:spcBef>
                <a:spcPts val="980"/>
              </a:spcBef>
            </a:pPr>
            <a:r>
              <a:rPr sz="2000" b="1" spc="-5" dirty="0">
                <a:latin typeface="Arial"/>
                <a:cs typeface="Arial"/>
              </a:rPr>
              <a:t>Métodos de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Detección</a:t>
            </a:r>
            <a:r>
              <a:rPr sz="2000" b="1" spc="5" dirty="0">
                <a:latin typeface="Arial"/>
                <a:cs typeface="Arial"/>
              </a:rPr>
              <a:t> de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fallas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tierra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5" dirty="0">
                <a:latin typeface="Arial"/>
                <a:cs typeface="Arial"/>
              </a:rPr>
              <a:t> campo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del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rotor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596" y="1844167"/>
            <a:ext cx="4988560" cy="6884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0"/>
              </a:spcBef>
              <a:tabLst>
                <a:tab pos="1384300" algn="l"/>
              </a:tabLst>
            </a:pP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-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Divisor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voltaje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tabLst>
                <a:tab pos="1384300" algn="l"/>
              </a:tabLst>
            </a:pP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-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DC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tabLst>
                <a:tab pos="1384300" algn="l"/>
              </a:tabLst>
            </a:pP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-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  <a:tabLst>
                <a:tab pos="1384300" algn="l"/>
              </a:tabLst>
            </a:pP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-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conmutación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CC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Arial"/>
              <a:cs typeface="Arial"/>
            </a:endParaRPr>
          </a:p>
          <a:p>
            <a:pPr marL="12700" marR="1614805" algn="just">
              <a:lnSpc>
                <a:spcPct val="96000"/>
              </a:lnSpc>
            </a:pPr>
            <a:r>
              <a:rPr sz="900" dirty="0">
                <a:latin typeface="Arial"/>
                <a:cs typeface="Arial"/>
              </a:rPr>
              <a:t>La </a:t>
            </a:r>
            <a:r>
              <a:rPr sz="900" spc="70" dirty="0">
                <a:latin typeface="Arial"/>
                <a:cs typeface="Arial"/>
              </a:rPr>
              <a:t>protección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falla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a </a:t>
            </a:r>
            <a:r>
              <a:rPr sz="900" spc="70" dirty="0">
                <a:latin typeface="Arial"/>
                <a:cs typeface="Arial"/>
              </a:rPr>
              <a:t>tierra </a:t>
            </a:r>
            <a:r>
              <a:rPr sz="900" spc="-10" dirty="0">
                <a:latin typeface="Arial"/>
                <a:cs typeface="Arial"/>
              </a:rPr>
              <a:t>del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100" dirty="0">
                <a:latin typeface="Arial"/>
                <a:cs typeface="Arial"/>
              </a:rPr>
              <a:t>campo </a:t>
            </a:r>
            <a:r>
              <a:rPr sz="900" spc="-10" dirty="0">
                <a:latin typeface="Arial"/>
                <a:cs typeface="Arial"/>
              </a:rPr>
              <a:t>del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70" dirty="0">
                <a:latin typeface="Arial"/>
                <a:cs typeface="Arial"/>
              </a:rPr>
              <a:t>rotor </a:t>
            </a:r>
            <a:r>
              <a:rPr sz="900" spc="5" dirty="0">
                <a:latin typeface="Arial"/>
                <a:cs typeface="Arial"/>
              </a:rPr>
              <a:t>(64F) 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75" dirty="0">
                <a:latin typeface="Arial"/>
                <a:cs typeface="Arial"/>
              </a:rPr>
              <a:t>detecta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spc="60" dirty="0">
                <a:latin typeface="Arial"/>
                <a:cs typeface="Arial"/>
              </a:rPr>
              <a:t>la</a:t>
            </a:r>
            <a:r>
              <a:rPr sz="900" spc="65" dirty="0">
                <a:latin typeface="Arial"/>
                <a:cs typeface="Arial"/>
              </a:rPr>
              <a:t> </a:t>
            </a:r>
            <a:r>
              <a:rPr sz="900" spc="85" dirty="0">
                <a:latin typeface="Arial"/>
                <a:cs typeface="Arial"/>
              </a:rPr>
              <a:t>primera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spc="-5" dirty="0">
                <a:latin typeface="Arial"/>
                <a:cs typeface="Arial"/>
              </a:rPr>
              <a:t>falla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a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spc="70" dirty="0">
                <a:latin typeface="Arial"/>
                <a:cs typeface="Arial"/>
              </a:rPr>
              <a:t>tierra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y  </a:t>
            </a:r>
            <a:r>
              <a:rPr sz="900" spc="85" dirty="0">
                <a:latin typeface="Arial"/>
                <a:cs typeface="Arial"/>
              </a:rPr>
              <a:t>proporciona </a:t>
            </a:r>
            <a:r>
              <a:rPr sz="900" spc="95" dirty="0">
                <a:latin typeface="Arial"/>
                <a:cs typeface="Arial"/>
              </a:rPr>
              <a:t>una 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spc="90" dirty="0">
                <a:latin typeface="Arial"/>
                <a:cs typeface="Arial"/>
              </a:rPr>
              <a:t>alarma </a:t>
            </a:r>
            <a:r>
              <a:rPr sz="900" spc="5" dirty="0">
                <a:latin typeface="Arial"/>
                <a:cs typeface="Arial"/>
              </a:rPr>
              <a:t>o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inicia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15" dirty="0">
                <a:latin typeface="Arial"/>
                <a:cs typeface="Arial"/>
              </a:rPr>
              <a:t>el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spc="70" dirty="0">
                <a:latin typeface="Arial"/>
                <a:cs typeface="Arial"/>
              </a:rPr>
              <a:t>disparo </a:t>
            </a:r>
            <a:r>
              <a:rPr sz="900" spc="65" dirty="0">
                <a:latin typeface="Arial"/>
                <a:cs typeface="Arial"/>
              </a:rPr>
              <a:t>del </a:t>
            </a:r>
            <a:r>
              <a:rPr sz="900" spc="90" dirty="0">
                <a:latin typeface="Arial"/>
                <a:cs typeface="Arial"/>
              </a:rPr>
              <a:t>generador. </a:t>
            </a:r>
            <a:r>
              <a:rPr sz="900" dirty="0">
                <a:latin typeface="Arial"/>
                <a:cs typeface="Arial"/>
              </a:rPr>
              <a:t>Los</a:t>
            </a:r>
            <a:r>
              <a:rPr sz="900" spc="250" dirty="0">
                <a:latin typeface="Arial"/>
                <a:cs typeface="Arial"/>
              </a:rPr>
              <a:t> </a:t>
            </a:r>
            <a:r>
              <a:rPr sz="900" spc="75" dirty="0">
                <a:latin typeface="Arial"/>
                <a:cs typeface="Arial"/>
              </a:rPr>
              <a:t>usuarios 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que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spc="70" dirty="0">
                <a:latin typeface="Arial"/>
                <a:cs typeface="Arial"/>
              </a:rPr>
              <a:t>aplican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spc="90" dirty="0">
                <a:latin typeface="Arial"/>
                <a:cs typeface="Arial"/>
              </a:rPr>
              <a:t>alarmas</a:t>
            </a:r>
            <a:r>
              <a:rPr sz="900" spc="95" dirty="0">
                <a:latin typeface="Arial"/>
                <a:cs typeface="Arial"/>
              </a:rPr>
              <a:t> normalmente</a:t>
            </a:r>
            <a:r>
              <a:rPr sz="900" spc="100" dirty="0">
                <a:latin typeface="Arial"/>
                <a:cs typeface="Arial"/>
              </a:rPr>
              <a:t> mantienen</a:t>
            </a:r>
            <a:r>
              <a:rPr sz="900" spc="105" dirty="0">
                <a:latin typeface="Arial"/>
                <a:cs typeface="Arial"/>
              </a:rPr>
              <a:t> </a:t>
            </a:r>
            <a:r>
              <a:rPr sz="900" spc="-30" dirty="0">
                <a:latin typeface="Arial"/>
                <a:cs typeface="Arial"/>
              </a:rPr>
              <a:t>el 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05" dirty="0">
                <a:latin typeface="Arial"/>
                <a:cs typeface="Arial"/>
              </a:rPr>
              <a:t>generador </a:t>
            </a:r>
            <a:r>
              <a:rPr sz="900" spc="-10" dirty="0">
                <a:latin typeface="Arial"/>
                <a:cs typeface="Arial"/>
              </a:rPr>
              <a:t>en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40" dirty="0">
                <a:latin typeface="Arial"/>
                <a:cs typeface="Arial"/>
              </a:rPr>
              <a:t>servicio. </a:t>
            </a:r>
            <a:r>
              <a:rPr sz="900" dirty="0">
                <a:latin typeface="Arial"/>
                <a:cs typeface="Arial"/>
              </a:rPr>
              <a:t>Si</a:t>
            </a:r>
            <a:r>
              <a:rPr sz="900" spc="5" dirty="0">
                <a:latin typeface="Arial"/>
                <a:cs typeface="Arial"/>
              </a:rPr>
              <a:t> la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falla</a:t>
            </a:r>
            <a:r>
              <a:rPr sz="900" spc="25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a </a:t>
            </a:r>
            <a:r>
              <a:rPr sz="900" spc="70" dirty="0">
                <a:latin typeface="Arial"/>
                <a:cs typeface="Arial"/>
              </a:rPr>
              <a:t>tierra </a:t>
            </a:r>
            <a:r>
              <a:rPr sz="900" spc="85" dirty="0">
                <a:latin typeface="Arial"/>
                <a:cs typeface="Arial"/>
              </a:rPr>
              <a:t>persiste </a:t>
            </a:r>
            <a:r>
              <a:rPr sz="900" dirty="0">
                <a:latin typeface="Arial"/>
                <a:cs typeface="Arial"/>
              </a:rPr>
              <a:t>por 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60" dirty="0">
                <a:latin typeface="Arial"/>
                <a:cs typeface="Arial"/>
              </a:rPr>
              <a:t>algún tiempo, </a:t>
            </a:r>
            <a:r>
              <a:rPr sz="900" spc="45" dirty="0">
                <a:latin typeface="Arial"/>
                <a:cs typeface="Arial"/>
              </a:rPr>
              <a:t>el </a:t>
            </a:r>
            <a:r>
              <a:rPr sz="900" spc="95" dirty="0">
                <a:latin typeface="Arial"/>
                <a:cs typeface="Arial"/>
              </a:rPr>
              <a:t>operador </a:t>
            </a:r>
            <a:r>
              <a:rPr sz="900" spc="65" dirty="0">
                <a:latin typeface="Arial"/>
                <a:cs typeface="Arial"/>
              </a:rPr>
              <a:t>retira </a:t>
            </a:r>
            <a:r>
              <a:rPr sz="900" spc="15" dirty="0">
                <a:latin typeface="Arial"/>
                <a:cs typeface="Arial"/>
              </a:rPr>
              <a:t>de</a:t>
            </a:r>
            <a:r>
              <a:rPr sz="900" spc="20" dirty="0">
                <a:latin typeface="Arial"/>
                <a:cs typeface="Arial"/>
              </a:rPr>
              <a:t> </a:t>
            </a:r>
            <a:r>
              <a:rPr sz="900" spc="45" dirty="0">
                <a:latin typeface="Arial"/>
                <a:cs typeface="Arial"/>
              </a:rPr>
              <a:t>servicio </a:t>
            </a:r>
            <a:r>
              <a:rPr sz="900" spc="5" dirty="0">
                <a:latin typeface="Arial"/>
                <a:cs typeface="Arial"/>
              </a:rPr>
              <a:t>la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85" dirty="0">
                <a:latin typeface="Arial"/>
                <a:cs typeface="Arial"/>
              </a:rPr>
              <a:t>unidad 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generadora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150" dirty="0">
                <a:latin typeface="Arial"/>
                <a:cs typeface="Arial"/>
              </a:rPr>
              <a:t> </a:t>
            </a:r>
            <a:r>
              <a:rPr sz="900" spc="110" dirty="0">
                <a:latin typeface="Arial"/>
                <a:cs typeface="Arial"/>
              </a:rPr>
              <a:t>manera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ordenada</a:t>
            </a:r>
            <a:r>
              <a:rPr sz="700" spc="95" dirty="0"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"/>
              <a:cs typeface="Arial"/>
            </a:endParaRPr>
          </a:p>
          <a:p>
            <a:pPr marL="12700" marR="1635125" algn="just">
              <a:lnSpc>
                <a:spcPts val="1030"/>
              </a:lnSpc>
            </a:pPr>
            <a:r>
              <a:rPr sz="900" dirty="0">
                <a:latin typeface="Arial"/>
                <a:cs typeface="Arial"/>
              </a:rPr>
              <a:t>Esta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55" dirty="0">
                <a:latin typeface="Arial"/>
                <a:cs typeface="Arial"/>
              </a:rPr>
              <a:t>diapositiva </a:t>
            </a:r>
            <a:r>
              <a:rPr sz="900" spc="80" dirty="0">
                <a:latin typeface="Arial"/>
                <a:cs typeface="Arial"/>
              </a:rPr>
              <a:t>enumera </a:t>
            </a:r>
            <a:r>
              <a:rPr sz="900" spc="5" dirty="0">
                <a:latin typeface="Arial"/>
                <a:cs typeface="Arial"/>
              </a:rPr>
              <a:t>los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métodos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75" dirty="0">
                <a:latin typeface="Arial"/>
                <a:cs typeface="Arial"/>
              </a:rPr>
              <a:t>detección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fallas</a:t>
            </a:r>
            <a:r>
              <a:rPr sz="900" spc="245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a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70" dirty="0">
                <a:latin typeface="Arial"/>
                <a:cs typeface="Arial"/>
              </a:rPr>
              <a:t>tierra</a:t>
            </a:r>
            <a:r>
              <a:rPr sz="900" spc="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del</a:t>
            </a:r>
            <a:r>
              <a:rPr sz="900" spc="120" dirty="0">
                <a:latin typeface="Arial"/>
                <a:cs typeface="Arial"/>
              </a:rPr>
              <a:t> </a:t>
            </a:r>
            <a:r>
              <a:rPr sz="900" spc="100" dirty="0">
                <a:latin typeface="Arial"/>
                <a:cs typeface="Arial"/>
              </a:rPr>
              <a:t>campo</a:t>
            </a:r>
            <a:r>
              <a:rPr sz="900" spc="2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del</a:t>
            </a:r>
            <a:r>
              <a:rPr sz="900" spc="120" dirty="0">
                <a:latin typeface="Arial"/>
                <a:cs typeface="Arial"/>
              </a:rPr>
              <a:t> </a:t>
            </a:r>
            <a:r>
              <a:rPr sz="900" spc="65" dirty="0">
                <a:latin typeface="Arial"/>
                <a:cs typeface="Arial"/>
              </a:rPr>
              <a:t>rotor.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Arial"/>
              <a:cs typeface="Arial"/>
            </a:endParaRPr>
          </a:p>
          <a:p>
            <a:pPr marL="12700" marR="1635760" algn="just">
              <a:lnSpc>
                <a:spcPct val="96200"/>
              </a:lnSpc>
            </a:pPr>
            <a:r>
              <a:rPr sz="900" b="1" spc="90" dirty="0">
                <a:solidFill>
                  <a:srgbClr val="FF0000"/>
                </a:solidFill>
                <a:latin typeface="Arial"/>
                <a:cs typeface="Arial"/>
              </a:rPr>
              <a:t>Método </a:t>
            </a: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del </a:t>
            </a:r>
            <a:r>
              <a:rPr sz="900" b="1" spc="50" dirty="0">
                <a:solidFill>
                  <a:srgbClr val="FF0000"/>
                </a:solidFill>
                <a:latin typeface="Arial"/>
                <a:cs typeface="Arial"/>
              </a:rPr>
              <a:t>divisor </a:t>
            </a:r>
            <a:r>
              <a:rPr sz="900" b="1" dirty="0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sz="900" b="1" spc="45" dirty="0">
                <a:solidFill>
                  <a:srgbClr val="FF0000"/>
                </a:solidFill>
                <a:latin typeface="Arial"/>
                <a:cs typeface="Arial"/>
              </a:rPr>
              <a:t>voltaje</a:t>
            </a:r>
            <a:r>
              <a:rPr sz="900" spc="45" dirty="0">
                <a:latin typeface="Arial"/>
                <a:cs typeface="Arial"/>
              </a:rPr>
              <a:t>: </a:t>
            </a:r>
            <a:r>
              <a:rPr sz="900" spc="-5" dirty="0">
                <a:latin typeface="Arial"/>
                <a:cs typeface="Arial"/>
              </a:rPr>
              <a:t>Este </a:t>
            </a:r>
            <a:r>
              <a:rPr sz="900" spc="100" dirty="0">
                <a:latin typeface="Arial"/>
                <a:cs typeface="Arial"/>
              </a:rPr>
              <a:t>método </a:t>
            </a:r>
            <a:r>
              <a:rPr sz="900" spc="-10" dirty="0">
                <a:latin typeface="Arial"/>
                <a:cs typeface="Arial"/>
              </a:rPr>
              <a:t>es </a:t>
            </a:r>
            <a:r>
              <a:rPr sz="900" spc="45" dirty="0">
                <a:latin typeface="Arial"/>
                <a:cs typeface="Arial"/>
              </a:rPr>
              <a:t>similar </a:t>
            </a:r>
            <a:r>
              <a:rPr sz="900" spc="-5" dirty="0">
                <a:latin typeface="Arial"/>
                <a:cs typeface="Arial"/>
              </a:rPr>
              <a:t>al 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45" dirty="0">
                <a:latin typeface="Arial"/>
                <a:cs typeface="Arial"/>
              </a:rPr>
              <a:t>utilizado </a:t>
            </a:r>
            <a:r>
              <a:rPr sz="900" spc="85" dirty="0">
                <a:latin typeface="Arial"/>
                <a:cs typeface="Arial"/>
              </a:rPr>
              <a:t>para detectar </a:t>
            </a:r>
            <a:r>
              <a:rPr sz="900" spc="5" dirty="0">
                <a:latin typeface="Arial"/>
                <a:cs typeface="Arial"/>
              </a:rPr>
              <a:t>la </a:t>
            </a:r>
            <a:r>
              <a:rPr sz="900" spc="85" dirty="0">
                <a:latin typeface="Arial"/>
                <a:cs typeface="Arial"/>
              </a:rPr>
              <a:t>presencia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-5" dirty="0">
                <a:latin typeface="Arial"/>
                <a:cs typeface="Arial"/>
              </a:rPr>
              <a:t>fallas</a:t>
            </a:r>
            <a:r>
              <a:rPr sz="900" spc="24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a </a:t>
            </a:r>
            <a:r>
              <a:rPr sz="900" spc="70" dirty="0">
                <a:latin typeface="Arial"/>
                <a:cs typeface="Arial"/>
              </a:rPr>
              <a:t>tierra </a:t>
            </a:r>
            <a:r>
              <a:rPr sz="900" spc="-25" dirty="0">
                <a:latin typeface="Arial"/>
                <a:cs typeface="Arial"/>
              </a:rPr>
              <a:t>en 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las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90" dirty="0">
                <a:latin typeface="Arial"/>
                <a:cs typeface="Arial"/>
              </a:rPr>
              <a:t>baterías </a:t>
            </a:r>
            <a:r>
              <a:rPr sz="900" spc="120" dirty="0">
                <a:latin typeface="Arial"/>
                <a:cs typeface="Arial"/>
              </a:rPr>
              <a:t>de </a:t>
            </a:r>
            <a:r>
              <a:rPr sz="900" spc="50" dirty="0">
                <a:latin typeface="Arial"/>
                <a:cs typeface="Arial"/>
              </a:rPr>
              <a:t>control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la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80" dirty="0">
                <a:latin typeface="Arial"/>
                <a:cs typeface="Arial"/>
              </a:rPr>
              <a:t>subestación.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spc="-5" dirty="0">
                <a:latin typeface="Arial"/>
                <a:cs typeface="Arial"/>
              </a:rPr>
              <a:t>Utiliza</a:t>
            </a:r>
            <a:r>
              <a:rPr sz="900" spc="24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un 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40" dirty="0">
                <a:latin typeface="Arial"/>
                <a:cs typeface="Arial"/>
              </a:rPr>
              <a:t>circuito divisor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voltaje</a:t>
            </a:r>
            <a:r>
              <a:rPr sz="900" spc="30" dirty="0">
                <a:latin typeface="Arial"/>
                <a:cs typeface="Arial"/>
              </a:rPr>
              <a:t> y </a:t>
            </a:r>
            <a:r>
              <a:rPr sz="900" dirty="0">
                <a:latin typeface="Arial"/>
                <a:cs typeface="Arial"/>
              </a:rPr>
              <a:t>un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relé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50" dirty="0">
                <a:latin typeface="Arial"/>
                <a:cs typeface="Arial"/>
              </a:rPr>
              <a:t>voltaje, </a:t>
            </a:r>
            <a:r>
              <a:rPr sz="900" spc="65" dirty="0">
                <a:latin typeface="Arial"/>
                <a:cs typeface="Arial"/>
              </a:rPr>
              <a:t>que  </a:t>
            </a:r>
            <a:r>
              <a:rPr sz="900" spc="5" dirty="0">
                <a:latin typeface="Arial"/>
                <a:cs typeface="Arial"/>
              </a:rPr>
              <a:t>se 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90" dirty="0">
                <a:latin typeface="Arial"/>
                <a:cs typeface="Arial"/>
              </a:rPr>
              <a:t>conecta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a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80" dirty="0">
                <a:latin typeface="Arial"/>
                <a:cs typeface="Arial"/>
              </a:rPr>
              <a:t>través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del</a:t>
            </a:r>
            <a:r>
              <a:rPr sz="900" spc="195" dirty="0">
                <a:latin typeface="Arial"/>
                <a:cs typeface="Arial"/>
              </a:rPr>
              <a:t> </a:t>
            </a:r>
            <a:r>
              <a:rPr sz="900" spc="80" dirty="0">
                <a:latin typeface="Arial"/>
                <a:cs typeface="Arial"/>
              </a:rPr>
              <a:t>punto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spc="90" dirty="0">
                <a:latin typeface="Arial"/>
                <a:cs typeface="Arial"/>
              </a:rPr>
              <a:t>medio</a:t>
            </a:r>
            <a:r>
              <a:rPr sz="900" spc="20" dirty="0">
                <a:latin typeface="Arial"/>
                <a:cs typeface="Arial"/>
              </a:rPr>
              <a:t> </a:t>
            </a:r>
            <a:r>
              <a:rPr sz="900" spc="65" dirty="0">
                <a:latin typeface="Arial"/>
                <a:cs typeface="Arial"/>
              </a:rPr>
              <a:t>del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40" dirty="0">
                <a:latin typeface="Arial"/>
                <a:cs typeface="Arial"/>
              </a:rPr>
              <a:t>divisor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y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la</a:t>
            </a:r>
            <a:r>
              <a:rPr sz="900" spc="55" dirty="0">
                <a:latin typeface="Arial"/>
                <a:cs typeface="Arial"/>
              </a:rPr>
              <a:t> tierra</a:t>
            </a:r>
            <a:r>
              <a:rPr sz="750" spc="55" dirty="0">
                <a:latin typeface="Arial"/>
                <a:cs typeface="Arial"/>
              </a:rPr>
              <a:t>.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50">
              <a:latin typeface="Arial"/>
              <a:cs typeface="Arial"/>
            </a:endParaRPr>
          </a:p>
          <a:p>
            <a:pPr marL="12700" marR="1635760" algn="just">
              <a:lnSpc>
                <a:spcPct val="96300"/>
              </a:lnSpc>
            </a:pPr>
            <a:r>
              <a:rPr sz="900" b="1" spc="90" dirty="0">
                <a:solidFill>
                  <a:srgbClr val="FF0000"/>
                </a:solidFill>
                <a:latin typeface="Arial"/>
                <a:cs typeface="Arial"/>
              </a:rPr>
              <a:t>Método </a:t>
            </a:r>
            <a:r>
              <a:rPr sz="9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9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900" b="1" spc="45" dirty="0">
                <a:solidFill>
                  <a:srgbClr val="FF0000"/>
                </a:solidFill>
                <a:latin typeface="Arial"/>
                <a:cs typeface="Arial"/>
              </a:rPr>
              <a:t>inyección </a:t>
            </a:r>
            <a:r>
              <a:rPr sz="900" b="1" spc="-5" dirty="0">
                <a:solidFill>
                  <a:srgbClr val="FF0000"/>
                </a:solidFill>
                <a:latin typeface="Arial"/>
                <a:cs typeface="Arial"/>
              </a:rPr>
              <a:t>DC</a:t>
            </a:r>
            <a:r>
              <a:rPr sz="900" spc="-5" dirty="0">
                <a:latin typeface="Arial"/>
                <a:cs typeface="Arial"/>
              </a:rPr>
              <a:t>: </a:t>
            </a:r>
            <a:r>
              <a:rPr sz="900" dirty="0">
                <a:latin typeface="Arial"/>
                <a:cs typeface="Arial"/>
              </a:rPr>
              <a:t>En </a:t>
            </a:r>
            <a:r>
              <a:rPr sz="900" spc="85" dirty="0">
                <a:latin typeface="Arial"/>
                <a:cs typeface="Arial"/>
              </a:rPr>
              <a:t>este </a:t>
            </a:r>
            <a:r>
              <a:rPr sz="900" spc="100" dirty="0">
                <a:latin typeface="Arial"/>
                <a:cs typeface="Arial"/>
              </a:rPr>
              <a:t>método, una </a:t>
            </a:r>
            <a:r>
              <a:rPr sz="900" spc="95" dirty="0">
                <a:latin typeface="Arial"/>
                <a:cs typeface="Arial"/>
              </a:rPr>
              <a:t>fuente 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65" dirty="0">
                <a:latin typeface="Arial"/>
                <a:cs typeface="Arial"/>
              </a:rPr>
              <a:t>alimentación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-5" dirty="0">
                <a:latin typeface="Arial"/>
                <a:cs typeface="Arial"/>
              </a:rPr>
              <a:t>CC, </a:t>
            </a:r>
            <a:r>
              <a:rPr sz="900" spc="-10" dirty="0">
                <a:latin typeface="Arial"/>
                <a:cs typeface="Arial"/>
              </a:rPr>
              <a:t>en </a:t>
            </a:r>
            <a:r>
              <a:rPr sz="900" spc="75" dirty="0">
                <a:latin typeface="Arial"/>
                <a:cs typeface="Arial"/>
              </a:rPr>
              <a:t>serie </a:t>
            </a:r>
            <a:r>
              <a:rPr sz="900" dirty="0">
                <a:latin typeface="Arial"/>
                <a:cs typeface="Arial"/>
              </a:rPr>
              <a:t>con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un relé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40" dirty="0">
                <a:latin typeface="Arial"/>
                <a:cs typeface="Arial"/>
              </a:rPr>
              <a:t>voltaje, </a:t>
            </a:r>
            <a:r>
              <a:rPr sz="900" spc="5" dirty="0">
                <a:latin typeface="Arial"/>
                <a:cs typeface="Arial"/>
              </a:rPr>
              <a:t>se 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90" dirty="0">
                <a:latin typeface="Arial"/>
                <a:cs typeface="Arial"/>
              </a:rPr>
              <a:t>conecta </a:t>
            </a:r>
            <a:r>
              <a:rPr sz="900" spc="95" dirty="0">
                <a:latin typeface="Arial"/>
                <a:cs typeface="Arial"/>
              </a:rPr>
              <a:t>a </a:t>
            </a:r>
            <a:r>
              <a:rPr sz="900" spc="85" dirty="0">
                <a:latin typeface="Arial"/>
                <a:cs typeface="Arial"/>
              </a:rPr>
              <a:t>través </a:t>
            </a:r>
            <a:r>
              <a:rPr sz="900" spc="-10" dirty="0">
                <a:latin typeface="Arial"/>
                <a:cs typeface="Arial"/>
              </a:rPr>
              <a:t>del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75" dirty="0">
                <a:latin typeface="Arial"/>
                <a:cs typeface="Arial"/>
              </a:rPr>
              <a:t>terminal </a:t>
            </a:r>
            <a:r>
              <a:rPr sz="900" spc="70" dirty="0">
                <a:latin typeface="Arial"/>
                <a:cs typeface="Arial"/>
              </a:rPr>
              <a:t>negativo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50" dirty="0">
                <a:latin typeface="Arial"/>
                <a:cs typeface="Arial"/>
              </a:rPr>
              <a:t>excitación </a:t>
            </a:r>
            <a:r>
              <a:rPr sz="900" spc="5" dirty="0">
                <a:latin typeface="Arial"/>
                <a:cs typeface="Arial"/>
              </a:rPr>
              <a:t>y 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60" dirty="0">
                <a:latin typeface="Arial"/>
                <a:cs typeface="Arial"/>
              </a:rPr>
              <a:t>tierra.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marL="12700" marR="1631950" algn="just">
              <a:lnSpc>
                <a:spcPts val="1030"/>
              </a:lnSpc>
            </a:pPr>
            <a:r>
              <a:rPr sz="900" b="1" spc="90" dirty="0">
                <a:solidFill>
                  <a:srgbClr val="FF0000"/>
                </a:solidFill>
                <a:latin typeface="Arial"/>
                <a:cs typeface="Arial"/>
              </a:rPr>
              <a:t>Método </a:t>
            </a:r>
            <a:r>
              <a:rPr sz="9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900" b="1" spc="2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900" b="1" spc="50" dirty="0">
                <a:solidFill>
                  <a:srgbClr val="FF0000"/>
                </a:solidFill>
                <a:latin typeface="Arial"/>
                <a:cs typeface="Arial"/>
              </a:rPr>
              <a:t>inyección </a:t>
            </a:r>
            <a:r>
              <a:rPr sz="9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900" b="1" spc="2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900" b="1" spc="-55" dirty="0">
                <a:solidFill>
                  <a:srgbClr val="FF0000"/>
                </a:solidFill>
                <a:latin typeface="Arial"/>
                <a:cs typeface="Arial"/>
              </a:rPr>
              <a:t>CA</a:t>
            </a:r>
            <a:r>
              <a:rPr sz="900" spc="-55" dirty="0">
                <a:latin typeface="Arial"/>
                <a:cs typeface="Arial"/>
              </a:rPr>
              <a:t>: </a:t>
            </a:r>
            <a:r>
              <a:rPr sz="900" dirty="0">
                <a:latin typeface="Arial"/>
                <a:cs typeface="Arial"/>
              </a:rPr>
              <a:t>El </a:t>
            </a:r>
            <a:r>
              <a:rPr sz="900" spc="100" dirty="0">
                <a:latin typeface="Arial"/>
                <a:cs typeface="Arial"/>
              </a:rPr>
              <a:t>método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45" dirty="0">
                <a:latin typeface="Arial"/>
                <a:cs typeface="Arial"/>
              </a:rPr>
              <a:t>inyección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60" dirty="0">
                <a:latin typeface="Arial"/>
                <a:cs typeface="Arial"/>
              </a:rPr>
              <a:t>CA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no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es</a:t>
            </a:r>
            <a:r>
              <a:rPr sz="900" spc="229" dirty="0">
                <a:latin typeface="Arial"/>
                <a:cs typeface="Arial"/>
              </a:rPr>
              <a:t> </a:t>
            </a:r>
            <a:r>
              <a:rPr sz="900" spc="100" dirty="0">
                <a:latin typeface="Arial"/>
                <a:cs typeface="Arial"/>
              </a:rPr>
              <a:t>tan </a:t>
            </a:r>
            <a:r>
              <a:rPr sz="900" spc="80" dirty="0">
                <a:latin typeface="Arial"/>
                <a:cs typeface="Arial"/>
              </a:rPr>
              <a:t>popular </a:t>
            </a:r>
            <a:r>
              <a:rPr sz="900" spc="105" dirty="0">
                <a:latin typeface="Arial"/>
                <a:cs typeface="Arial"/>
              </a:rPr>
              <a:t>como </a:t>
            </a:r>
            <a:r>
              <a:rPr sz="900" spc="-15" dirty="0">
                <a:latin typeface="Arial"/>
                <a:cs typeface="Arial"/>
              </a:rPr>
              <a:t>el</a:t>
            </a:r>
            <a:r>
              <a:rPr sz="900" spc="220" dirty="0">
                <a:latin typeface="Arial"/>
                <a:cs typeface="Arial"/>
              </a:rPr>
              <a:t> </a:t>
            </a:r>
            <a:r>
              <a:rPr sz="900" spc="100" dirty="0">
                <a:latin typeface="Arial"/>
                <a:cs typeface="Arial"/>
              </a:rPr>
              <a:t>método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250" dirty="0">
                <a:latin typeface="Arial"/>
                <a:cs typeface="Arial"/>
              </a:rPr>
              <a:t> </a:t>
            </a:r>
            <a:r>
              <a:rPr sz="900" spc="50" dirty="0">
                <a:latin typeface="Arial"/>
                <a:cs typeface="Arial"/>
              </a:rPr>
              <a:t>inyección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CC.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Arial"/>
              <a:cs typeface="Arial"/>
            </a:endParaRPr>
          </a:p>
          <a:p>
            <a:pPr marL="12700" marR="1652905" algn="just">
              <a:lnSpc>
                <a:spcPct val="96200"/>
              </a:lnSpc>
            </a:pPr>
            <a:r>
              <a:rPr sz="900" dirty="0">
                <a:latin typeface="Arial"/>
                <a:cs typeface="Arial"/>
              </a:rPr>
              <a:t>Existe</a:t>
            </a:r>
            <a:r>
              <a:rPr sz="900" spc="5" dirty="0">
                <a:latin typeface="Arial"/>
                <a:cs typeface="Arial"/>
              </a:rPr>
              <a:t> la </a:t>
            </a:r>
            <a:r>
              <a:rPr sz="900" spc="55" dirty="0">
                <a:latin typeface="Arial"/>
                <a:cs typeface="Arial"/>
              </a:rPr>
              <a:t>posibilidad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120" dirty="0">
                <a:latin typeface="Arial"/>
                <a:cs typeface="Arial"/>
              </a:rPr>
              <a:t>que </a:t>
            </a:r>
            <a:r>
              <a:rPr sz="900" spc="5" dirty="0">
                <a:latin typeface="Arial"/>
                <a:cs typeface="Arial"/>
              </a:rPr>
              <a:t>la </a:t>
            </a:r>
            <a:r>
              <a:rPr sz="900" spc="70" dirty="0">
                <a:latin typeface="Arial"/>
                <a:cs typeface="Arial"/>
              </a:rPr>
              <a:t>corriente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85" dirty="0">
                <a:latin typeface="Arial"/>
                <a:cs typeface="Arial"/>
              </a:rPr>
              <a:t>fuga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45" dirty="0">
                <a:latin typeface="Arial"/>
                <a:cs typeface="Arial"/>
              </a:rPr>
              <a:t>CA, 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spc="80" dirty="0">
                <a:latin typeface="Arial"/>
                <a:cs typeface="Arial"/>
              </a:rPr>
              <a:t>resultante </a:t>
            </a:r>
            <a:r>
              <a:rPr sz="900" spc="15" dirty="0">
                <a:latin typeface="Arial"/>
                <a:cs typeface="Arial"/>
              </a:rPr>
              <a:t>de  </a:t>
            </a:r>
            <a:r>
              <a:rPr sz="900" spc="5" dirty="0">
                <a:latin typeface="Arial"/>
                <a:cs typeface="Arial"/>
              </a:rPr>
              <a:t>la  </a:t>
            </a:r>
            <a:r>
              <a:rPr sz="900" spc="60" dirty="0">
                <a:latin typeface="Arial"/>
                <a:cs typeface="Arial"/>
              </a:rPr>
              <a:t>capacitancia </a:t>
            </a:r>
            <a:r>
              <a:rPr sz="900" spc="55" dirty="0">
                <a:latin typeface="Arial"/>
                <a:cs typeface="Arial"/>
              </a:rPr>
              <a:t>distribuida </a:t>
            </a:r>
            <a:r>
              <a:rPr sz="900" dirty="0">
                <a:latin typeface="Arial"/>
                <a:cs typeface="Arial"/>
              </a:rPr>
              <a:t>del</a:t>
            </a:r>
            <a:r>
              <a:rPr sz="900" spc="250" dirty="0">
                <a:latin typeface="Arial"/>
                <a:cs typeface="Arial"/>
              </a:rPr>
              <a:t> </a:t>
            </a:r>
            <a:r>
              <a:rPr sz="900" spc="95" dirty="0">
                <a:latin typeface="Arial"/>
                <a:cs typeface="Arial"/>
              </a:rPr>
              <a:t>devanado 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90" dirty="0">
                <a:latin typeface="Arial"/>
                <a:cs typeface="Arial"/>
              </a:rPr>
              <a:t>campo, </a:t>
            </a:r>
            <a:r>
              <a:rPr sz="900" spc="120" dirty="0">
                <a:latin typeface="Arial"/>
                <a:cs typeface="Arial"/>
              </a:rPr>
              <a:t>pueda </a:t>
            </a:r>
            <a:r>
              <a:rPr sz="900" spc="105" dirty="0">
                <a:latin typeface="Arial"/>
                <a:cs typeface="Arial"/>
              </a:rPr>
              <a:t>dañar </a:t>
            </a:r>
            <a:r>
              <a:rPr sz="900" spc="-15" dirty="0">
                <a:latin typeface="Arial"/>
                <a:cs typeface="Arial"/>
              </a:rPr>
              <a:t>el </a:t>
            </a:r>
            <a:r>
              <a:rPr sz="900" spc="85" dirty="0">
                <a:latin typeface="Arial"/>
                <a:cs typeface="Arial"/>
              </a:rPr>
              <a:t>rodamiento </a:t>
            </a:r>
            <a:r>
              <a:rPr sz="900" dirty="0">
                <a:latin typeface="Arial"/>
                <a:cs typeface="Arial"/>
              </a:rPr>
              <a:t>no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60" dirty="0">
                <a:latin typeface="Arial"/>
                <a:cs typeface="Arial"/>
              </a:rPr>
              <a:t>aislado </a:t>
            </a:r>
            <a:r>
              <a:rPr sz="900" dirty="0">
                <a:latin typeface="Arial"/>
                <a:cs typeface="Arial"/>
              </a:rPr>
              <a:t>si </a:t>
            </a:r>
            <a:r>
              <a:rPr sz="900" spc="-15" dirty="0">
                <a:latin typeface="Arial"/>
                <a:cs typeface="Arial"/>
              </a:rPr>
              <a:t>la 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spc="50" dirty="0">
                <a:latin typeface="Arial"/>
                <a:cs typeface="Arial"/>
              </a:rPr>
              <a:t>escobilla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65" dirty="0">
                <a:latin typeface="Arial"/>
                <a:cs typeface="Arial"/>
              </a:rPr>
              <a:t>conexión </a:t>
            </a:r>
            <a:r>
              <a:rPr sz="900" spc="95" dirty="0">
                <a:latin typeface="Arial"/>
                <a:cs typeface="Arial"/>
              </a:rPr>
              <a:t>a </a:t>
            </a:r>
            <a:r>
              <a:rPr sz="900" spc="70" dirty="0">
                <a:latin typeface="Arial"/>
                <a:cs typeface="Arial"/>
              </a:rPr>
              <a:t>tierra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90" dirty="0">
                <a:latin typeface="Arial"/>
                <a:cs typeface="Arial"/>
              </a:rPr>
              <a:t>alguna </a:t>
            </a:r>
            <a:r>
              <a:rPr sz="900" spc="105" dirty="0">
                <a:latin typeface="Arial"/>
                <a:cs typeface="Arial"/>
              </a:rPr>
              <a:t>manera </a:t>
            </a:r>
            <a:r>
              <a:rPr sz="900" spc="5" dirty="0">
                <a:latin typeface="Arial"/>
                <a:cs typeface="Arial"/>
              </a:rPr>
              <a:t>se 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50" dirty="0">
                <a:latin typeface="Arial"/>
                <a:cs typeface="Arial"/>
              </a:rPr>
              <a:t>vuelve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40" dirty="0">
                <a:latin typeface="Arial"/>
                <a:cs typeface="Arial"/>
              </a:rPr>
              <a:t>ineficaz.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L="12700" marR="1668780" algn="just">
              <a:lnSpc>
                <a:spcPts val="1030"/>
              </a:lnSpc>
              <a:spcBef>
                <a:spcPts val="5"/>
              </a:spcBef>
            </a:pPr>
            <a:r>
              <a:rPr sz="900" dirty="0">
                <a:latin typeface="Arial"/>
                <a:cs typeface="Arial"/>
              </a:rPr>
              <a:t>La </a:t>
            </a:r>
            <a:r>
              <a:rPr sz="900" spc="55" dirty="0">
                <a:latin typeface="Arial"/>
                <a:cs typeface="Arial"/>
              </a:rPr>
              <a:t>siguiente </a:t>
            </a:r>
            <a:r>
              <a:rPr sz="900" spc="60" dirty="0">
                <a:latin typeface="Arial"/>
                <a:cs typeface="Arial"/>
              </a:rPr>
              <a:t>diapositiva </a:t>
            </a:r>
            <a:r>
              <a:rPr sz="900" spc="65" dirty="0">
                <a:latin typeface="Arial"/>
                <a:cs typeface="Arial"/>
              </a:rPr>
              <a:t>cubre </a:t>
            </a:r>
            <a:r>
              <a:rPr sz="900" spc="-15" dirty="0">
                <a:latin typeface="Arial"/>
                <a:cs typeface="Arial"/>
              </a:rPr>
              <a:t>el </a:t>
            </a:r>
            <a:r>
              <a:rPr sz="900" spc="100" dirty="0">
                <a:latin typeface="Arial"/>
                <a:cs typeface="Arial"/>
              </a:rPr>
              <a:t>método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45" dirty="0">
                <a:latin typeface="Arial"/>
                <a:cs typeface="Arial"/>
              </a:rPr>
              <a:t>inyección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80" dirty="0">
                <a:latin typeface="Arial"/>
                <a:cs typeface="Arial"/>
              </a:rPr>
              <a:t>conmutación</a:t>
            </a:r>
            <a:r>
              <a:rPr sz="900" spc="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13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CC.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6740" y="4098326"/>
            <a:ext cx="2668270" cy="4363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789305" algn="r">
              <a:lnSpc>
                <a:spcPts val="530"/>
              </a:lnSpc>
            </a:pPr>
            <a:r>
              <a:rPr sz="550" spc="30" dirty="0">
                <a:latin typeface="Arial"/>
                <a:cs typeface="Arial"/>
              </a:rPr>
              <a:t>R</a:t>
            </a:r>
            <a:r>
              <a:rPr sz="550" spc="50" dirty="0">
                <a:latin typeface="Arial"/>
                <a:cs typeface="Arial"/>
              </a:rPr>
              <a:t>o</a:t>
            </a:r>
            <a:r>
              <a:rPr sz="550" spc="15" dirty="0">
                <a:latin typeface="Arial"/>
                <a:cs typeface="Arial"/>
              </a:rPr>
              <a:t>t</a:t>
            </a:r>
            <a:r>
              <a:rPr sz="550" spc="50" dirty="0">
                <a:latin typeface="Arial"/>
                <a:cs typeface="Arial"/>
              </a:rPr>
              <a:t>o</a:t>
            </a:r>
            <a:r>
              <a:rPr sz="550" spc="15" dirty="0">
                <a:latin typeface="Arial"/>
                <a:cs typeface="Arial"/>
              </a:rPr>
              <a:t>r</a:t>
            </a:r>
            <a:r>
              <a:rPr sz="550" spc="5" dirty="0">
                <a:latin typeface="Arial"/>
                <a:cs typeface="Arial"/>
              </a:rPr>
              <a:t> </a:t>
            </a:r>
            <a:r>
              <a:rPr sz="550" dirty="0">
                <a:latin typeface="Arial"/>
                <a:cs typeface="Arial"/>
              </a:rPr>
              <a:t>y</a:t>
            </a:r>
            <a:endParaRPr sz="550">
              <a:latin typeface="Arial"/>
              <a:cs typeface="Arial"/>
            </a:endParaRPr>
          </a:p>
          <a:p>
            <a:pPr marR="793750" algn="r">
              <a:lnSpc>
                <a:spcPts val="555"/>
              </a:lnSpc>
              <a:tabLst>
                <a:tab pos="892810" algn="l"/>
              </a:tabLst>
            </a:pPr>
            <a:r>
              <a:rPr sz="400" spc="20" dirty="0">
                <a:latin typeface="Arial"/>
                <a:cs typeface="Arial"/>
              </a:rPr>
              <a:t>Disyuntor</a:t>
            </a:r>
            <a:r>
              <a:rPr sz="400" spc="35" dirty="0">
                <a:latin typeface="Arial"/>
                <a:cs typeface="Arial"/>
              </a:rPr>
              <a:t> </a:t>
            </a:r>
            <a:r>
              <a:rPr sz="400" spc="-5" dirty="0">
                <a:latin typeface="Arial"/>
                <a:cs typeface="Arial"/>
              </a:rPr>
              <a:t>de	</a:t>
            </a:r>
            <a:r>
              <a:rPr sz="825" spc="75" baseline="-10101" dirty="0">
                <a:latin typeface="Arial"/>
                <a:cs typeface="Arial"/>
              </a:rPr>
              <a:t>campo</a:t>
            </a:r>
            <a:endParaRPr sz="825" baseline="-10101">
              <a:latin typeface="Arial"/>
              <a:cs typeface="Arial"/>
            </a:endParaRPr>
          </a:p>
          <a:p>
            <a:pPr marL="728345">
              <a:lnSpc>
                <a:spcPts val="390"/>
              </a:lnSpc>
            </a:pPr>
            <a:r>
              <a:rPr sz="400" spc="40" dirty="0">
                <a:latin typeface="Arial"/>
                <a:cs typeface="Arial"/>
              </a:rPr>
              <a:t>campo</a:t>
            </a:r>
            <a:endParaRPr sz="400">
              <a:latin typeface="Arial"/>
              <a:cs typeface="Arial"/>
            </a:endParaRPr>
          </a:p>
          <a:p>
            <a:pPr marL="1557655">
              <a:lnSpc>
                <a:spcPts val="480"/>
              </a:lnSpc>
            </a:pPr>
            <a:r>
              <a:rPr sz="450" spc="35" dirty="0">
                <a:latin typeface="Arial"/>
                <a:cs typeface="Arial"/>
              </a:rPr>
              <a:t>Devanado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550">
              <a:latin typeface="Arial"/>
              <a:cs typeface="Arial"/>
            </a:endParaRPr>
          </a:p>
          <a:p>
            <a:pPr marR="210185" algn="r">
              <a:lnSpc>
                <a:spcPts val="885"/>
              </a:lnSpc>
              <a:tabLst>
                <a:tab pos="340995" algn="l"/>
                <a:tab pos="2112645" algn="l"/>
              </a:tabLst>
            </a:pPr>
            <a:r>
              <a:rPr sz="900" baseline="4629" dirty="0">
                <a:latin typeface="Arial"/>
                <a:cs typeface="Arial"/>
              </a:rPr>
              <a:t>+	</a:t>
            </a:r>
            <a:r>
              <a:rPr sz="900" spc="-7" baseline="9259" dirty="0">
                <a:latin typeface="Arial"/>
                <a:cs typeface="Arial"/>
              </a:rPr>
              <a:t>R3	</a:t>
            </a:r>
            <a:r>
              <a:rPr sz="750" spc="20" dirty="0">
                <a:latin typeface="Arial"/>
                <a:cs typeface="Arial"/>
              </a:rPr>
              <a:t>Voltaje</a:t>
            </a:r>
            <a:endParaRPr sz="750">
              <a:latin typeface="Arial"/>
              <a:cs typeface="Arial"/>
            </a:endParaRPr>
          </a:p>
          <a:p>
            <a:pPr marR="232410" algn="r">
              <a:lnSpc>
                <a:spcPts val="825"/>
              </a:lnSpc>
              <a:tabLst>
                <a:tab pos="1710055" algn="l"/>
              </a:tabLst>
            </a:pPr>
            <a:r>
              <a:rPr sz="900" spc="-7" baseline="18518" dirty="0">
                <a:latin typeface="Arial"/>
                <a:cs typeface="Arial"/>
              </a:rPr>
              <a:t>R1	</a:t>
            </a:r>
            <a:r>
              <a:rPr sz="700" spc="20" dirty="0">
                <a:latin typeface="Arial"/>
                <a:cs typeface="Arial"/>
              </a:rPr>
              <a:t>Divisor</a:t>
            </a:r>
            <a:endParaRPr sz="700">
              <a:latin typeface="Arial"/>
              <a:cs typeface="Arial"/>
            </a:endParaRPr>
          </a:p>
          <a:p>
            <a:pPr marR="201295" algn="r">
              <a:lnSpc>
                <a:spcPct val="100000"/>
              </a:lnSpc>
              <a:spcBef>
                <a:spcPts val="25"/>
              </a:spcBef>
              <a:tabLst>
                <a:tab pos="401955" algn="l"/>
                <a:tab pos="1161415" algn="l"/>
                <a:tab pos="2112645" algn="l"/>
              </a:tabLst>
            </a:pPr>
            <a:r>
              <a:rPr sz="675" spc="30" baseline="18518" dirty="0">
                <a:latin typeface="Arial"/>
                <a:cs typeface="Arial"/>
              </a:rPr>
              <a:t>Excitante	</a:t>
            </a:r>
            <a:r>
              <a:rPr sz="900" spc="-7" baseline="27777" dirty="0">
                <a:latin typeface="Arial"/>
                <a:cs typeface="Arial"/>
              </a:rPr>
              <a:t>R2	</a:t>
            </a:r>
            <a:r>
              <a:rPr sz="550" spc="15" dirty="0">
                <a:latin typeface="Times New Roman"/>
                <a:cs typeface="Times New Roman"/>
              </a:rPr>
              <a:t>Cepillos	</a:t>
            </a:r>
            <a:r>
              <a:rPr sz="975" spc="89" baseline="4273" dirty="0">
                <a:latin typeface="Arial"/>
                <a:cs typeface="Arial"/>
              </a:rPr>
              <a:t>Método</a:t>
            </a:r>
            <a:endParaRPr sz="975" baseline="4273">
              <a:latin typeface="Arial"/>
              <a:cs typeface="Arial"/>
            </a:endParaRPr>
          </a:p>
          <a:p>
            <a:pPr marL="20955">
              <a:lnSpc>
                <a:spcPct val="100000"/>
              </a:lnSpc>
              <a:spcBef>
                <a:spcPts val="545"/>
              </a:spcBef>
            </a:pPr>
            <a:r>
              <a:rPr sz="600" dirty="0">
                <a:latin typeface="Arial"/>
                <a:cs typeface="Arial"/>
              </a:rPr>
              <a:t>-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Arial"/>
              <a:cs typeface="Arial"/>
            </a:endParaRPr>
          </a:p>
          <a:p>
            <a:pPr marL="353695">
              <a:lnSpc>
                <a:spcPct val="100000"/>
              </a:lnSpc>
            </a:pPr>
            <a:r>
              <a:rPr sz="550" spc="20" dirty="0">
                <a:latin typeface="Arial"/>
                <a:cs typeface="Arial"/>
              </a:rPr>
              <a:t>Sensitivo</a:t>
            </a:r>
            <a:endParaRPr sz="550">
              <a:latin typeface="Arial"/>
              <a:cs typeface="Arial"/>
            </a:endParaRPr>
          </a:p>
          <a:p>
            <a:pPr marL="353695">
              <a:lnSpc>
                <a:spcPct val="100000"/>
              </a:lnSpc>
              <a:spcBef>
                <a:spcPts val="135"/>
              </a:spcBef>
              <a:tabLst>
                <a:tab pos="1560830" algn="l"/>
              </a:tabLst>
            </a:pPr>
            <a:r>
              <a:rPr sz="825" spc="52" baseline="5050" dirty="0">
                <a:latin typeface="Arial"/>
                <a:cs typeface="Arial"/>
              </a:rPr>
              <a:t>Detector	</a:t>
            </a:r>
            <a:r>
              <a:rPr sz="400" spc="40" dirty="0">
                <a:latin typeface="Arial"/>
                <a:cs typeface="Arial"/>
              </a:rPr>
              <a:t>Toma</a:t>
            </a:r>
            <a:r>
              <a:rPr sz="400" spc="-30" dirty="0">
                <a:latin typeface="Arial"/>
                <a:cs typeface="Arial"/>
              </a:rPr>
              <a:t> </a:t>
            </a:r>
            <a:r>
              <a:rPr sz="400" spc="-5" dirty="0">
                <a:latin typeface="Arial"/>
                <a:cs typeface="Arial"/>
              </a:rPr>
              <a:t>de</a:t>
            </a:r>
            <a:r>
              <a:rPr sz="400" spc="60" dirty="0">
                <a:latin typeface="Arial"/>
                <a:cs typeface="Arial"/>
              </a:rPr>
              <a:t> </a:t>
            </a:r>
            <a:r>
              <a:rPr sz="400" spc="25" dirty="0">
                <a:latin typeface="Arial"/>
                <a:cs typeface="Arial"/>
              </a:rPr>
              <a:t>tierra</a:t>
            </a:r>
            <a:endParaRPr sz="400">
              <a:latin typeface="Arial"/>
              <a:cs typeface="Arial"/>
            </a:endParaRPr>
          </a:p>
          <a:p>
            <a:pPr marL="1009015">
              <a:lnSpc>
                <a:spcPct val="100000"/>
              </a:lnSpc>
              <a:spcBef>
                <a:spcPts val="110"/>
              </a:spcBef>
            </a:pPr>
            <a:r>
              <a:rPr sz="500" spc="10" dirty="0">
                <a:latin typeface="Arial"/>
                <a:cs typeface="Arial"/>
              </a:rPr>
              <a:t>Cepillo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 marR="312420" algn="ctr">
              <a:lnSpc>
                <a:spcPct val="100000"/>
              </a:lnSpc>
              <a:spcBef>
                <a:spcPts val="360"/>
              </a:spcBef>
            </a:pPr>
            <a:r>
              <a:rPr sz="500" spc="20" dirty="0">
                <a:latin typeface="Arial"/>
                <a:cs typeface="Arial"/>
              </a:rPr>
              <a:t>Rotor</a:t>
            </a:r>
            <a:r>
              <a:rPr sz="500" spc="-10" dirty="0">
                <a:latin typeface="Arial"/>
                <a:cs typeface="Arial"/>
              </a:rPr>
              <a:t> </a:t>
            </a:r>
            <a:r>
              <a:rPr sz="500" dirty="0">
                <a:latin typeface="Arial"/>
                <a:cs typeface="Arial"/>
              </a:rPr>
              <a:t>y</a:t>
            </a:r>
            <a:r>
              <a:rPr sz="500" spc="15" dirty="0">
                <a:latin typeface="Arial"/>
                <a:cs typeface="Arial"/>
              </a:rPr>
              <a:t> </a:t>
            </a:r>
            <a:r>
              <a:rPr sz="500" spc="45" dirty="0">
                <a:latin typeface="Arial"/>
                <a:cs typeface="Arial"/>
              </a:rPr>
              <a:t>campo</a:t>
            </a:r>
            <a:endParaRPr sz="500">
              <a:latin typeface="Arial"/>
              <a:cs typeface="Arial"/>
            </a:endParaRPr>
          </a:p>
          <a:p>
            <a:pPr marL="353695">
              <a:lnSpc>
                <a:spcPts val="415"/>
              </a:lnSpc>
              <a:spcBef>
                <a:spcPts val="5"/>
              </a:spcBef>
            </a:pPr>
            <a:r>
              <a:rPr sz="350" spc="15" dirty="0">
                <a:latin typeface="Arial"/>
                <a:cs typeface="Arial"/>
              </a:rPr>
              <a:t>Disyuntor</a:t>
            </a:r>
            <a:r>
              <a:rPr sz="350" spc="5" dirty="0">
                <a:latin typeface="Arial"/>
                <a:cs typeface="Arial"/>
              </a:rPr>
              <a:t> </a:t>
            </a:r>
            <a:r>
              <a:rPr sz="350" dirty="0">
                <a:latin typeface="Arial"/>
                <a:cs typeface="Arial"/>
              </a:rPr>
              <a:t>de</a:t>
            </a:r>
            <a:r>
              <a:rPr sz="350" spc="60" dirty="0">
                <a:latin typeface="Arial"/>
                <a:cs typeface="Arial"/>
              </a:rPr>
              <a:t> </a:t>
            </a:r>
            <a:r>
              <a:rPr sz="350" spc="35" dirty="0">
                <a:latin typeface="Arial"/>
                <a:cs typeface="Arial"/>
              </a:rPr>
              <a:t>campo</a:t>
            </a:r>
            <a:endParaRPr sz="350">
              <a:latin typeface="Arial"/>
              <a:cs typeface="Arial"/>
            </a:endParaRPr>
          </a:p>
          <a:p>
            <a:pPr marL="1003300">
              <a:lnSpc>
                <a:spcPts val="475"/>
              </a:lnSpc>
            </a:pPr>
            <a:r>
              <a:rPr sz="400" spc="35" dirty="0">
                <a:latin typeface="Arial"/>
                <a:cs typeface="Arial"/>
              </a:rPr>
              <a:t>Devanado</a:t>
            </a: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 marL="42545">
              <a:lnSpc>
                <a:spcPct val="100000"/>
              </a:lnSpc>
              <a:spcBef>
                <a:spcPts val="245"/>
              </a:spcBef>
            </a:pPr>
            <a:r>
              <a:rPr sz="500" dirty="0">
                <a:latin typeface="Arial"/>
                <a:cs typeface="Arial"/>
              </a:rPr>
              <a:t>+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50">
              <a:latin typeface="Arial"/>
              <a:cs typeface="Arial"/>
            </a:endParaRPr>
          </a:p>
          <a:p>
            <a:pPr marL="42545">
              <a:lnSpc>
                <a:spcPts val="775"/>
              </a:lnSpc>
              <a:tabLst>
                <a:tab pos="2131060" algn="l"/>
              </a:tabLst>
            </a:pPr>
            <a:r>
              <a:rPr sz="600" spc="30" baseline="6944" dirty="0">
                <a:latin typeface="Arial"/>
                <a:cs typeface="Arial"/>
              </a:rPr>
              <a:t>Excitante   </a:t>
            </a:r>
            <a:r>
              <a:rPr sz="600" spc="142" baseline="6944" dirty="0">
                <a:latin typeface="Arial"/>
                <a:cs typeface="Arial"/>
              </a:rPr>
              <a:t> </a:t>
            </a:r>
            <a:r>
              <a:rPr sz="500" spc="15" dirty="0">
                <a:latin typeface="Arial"/>
                <a:cs typeface="Arial"/>
              </a:rPr>
              <a:t>Cepillos	</a:t>
            </a:r>
            <a:r>
              <a:rPr sz="975" spc="37" baseline="17094" dirty="0">
                <a:latin typeface="Arial"/>
                <a:cs typeface="Arial"/>
              </a:rPr>
              <a:t>Inyección</a:t>
            </a:r>
            <a:r>
              <a:rPr sz="975" spc="44" baseline="17094" dirty="0">
                <a:latin typeface="Arial"/>
                <a:cs typeface="Arial"/>
              </a:rPr>
              <a:t> </a:t>
            </a:r>
            <a:r>
              <a:rPr sz="975" spc="7" baseline="17094" dirty="0">
                <a:latin typeface="Arial"/>
                <a:cs typeface="Arial"/>
              </a:rPr>
              <a:t>DC</a:t>
            </a:r>
            <a:endParaRPr sz="975" baseline="17094">
              <a:latin typeface="Arial"/>
              <a:cs typeface="Arial"/>
            </a:endParaRPr>
          </a:p>
          <a:p>
            <a:pPr marL="2131060">
              <a:lnSpc>
                <a:spcPts val="745"/>
              </a:lnSpc>
            </a:pPr>
            <a:r>
              <a:rPr sz="650" spc="60" dirty="0">
                <a:latin typeface="Arial"/>
                <a:cs typeface="Arial"/>
              </a:rPr>
              <a:t>Método</a:t>
            </a:r>
            <a:endParaRPr sz="650">
              <a:latin typeface="Arial"/>
              <a:cs typeface="Arial"/>
            </a:endParaRPr>
          </a:p>
          <a:p>
            <a:pPr marL="42545">
              <a:lnSpc>
                <a:spcPts val="575"/>
              </a:lnSpc>
            </a:pPr>
            <a:r>
              <a:rPr sz="500" dirty="0">
                <a:latin typeface="Arial"/>
                <a:cs typeface="Arial"/>
              </a:rPr>
              <a:t>-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50">
              <a:latin typeface="Arial"/>
              <a:cs typeface="Arial"/>
            </a:endParaRPr>
          </a:p>
          <a:p>
            <a:pPr marL="353695" marR="2019935">
              <a:lnSpc>
                <a:spcPct val="120000"/>
              </a:lnSpc>
            </a:pPr>
            <a:r>
              <a:rPr sz="500" spc="25" dirty="0">
                <a:latin typeface="Arial"/>
                <a:cs typeface="Arial"/>
              </a:rPr>
              <a:t>Sen</a:t>
            </a:r>
            <a:r>
              <a:rPr sz="500" spc="15" dirty="0">
                <a:latin typeface="Arial"/>
                <a:cs typeface="Arial"/>
              </a:rPr>
              <a:t>s</a:t>
            </a:r>
            <a:r>
              <a:rPr sz="500" spc="25" dirty="0">
                <a:latin typeface="Arial"/>
                <a:cs typeface="Arial"/>
              </a:rPr>
              <a:t>i</a:t>
            </a:r>
            <a:r>
              <a:rPr sz="500" dirty="0">
                <a:latin typeface="Arial"/>
                <a:cs typeface="Arial"/>
              </a:rPr>
              <a:t>t</a:t>
            </a:r>
            <a:r>
              <a:rPr sz="500" spc="25" dirty="0">
                <a:latin typeface="Arial"/>
                <a:cs typeface="Arial"/>
              </a:rPr>
              <a:t>i</a:t>
            </a:r>
            <a:r>
              <a:rPr sz="500" spc="10" dirty="0">
                <a:latin typeface="Arial"/>
                <a:cs typeface="Arial"/>
              </a:rPr>
              <a:t>v</a:t>
            </a:r>
            <a:r>
              <a:rPr sz="500" spc="20" dirty="0">
                <a:latin typeface="Arial"/>
                <a:cs typeface="Arial"/>
              </a:rPr>
              <a:t>o  </a:t>
            </a:r>
            <a:r>
              <a:rPr sz="500" spc="40" dirty="0">
                <a:latin typeface="Arial"/>
                <a:cs typeface="Arial"/>
              </a:rPr>
              <a:t>D</a:t>
            </a:r>
            <a:r>
              <a:rPr sz="500" spc="50" dirty="0">
                <a:latin typeface="Arial"/>
                <a:cs typeface="Arial"/>
              </a:rPr>
              <a:t>e</a:t>
            </a:r>
            <a:r>
              <a:rPr sz="500" spc="25" dirty="0">
                <a:latin typeface="Arial"/>
                <a:cs typeface="Arial"/>
              </a:rPr>
              <a:t>t</a:t>
            </a:r>
            <a:r>
              <a:rPr sz="500" spc="50" dirty="0">
                <a:latin typeface="Arial"/>
                <a:cs typeface="Arial"/>
              </a:rPr>
              <a:t>e</a:t>
            </a:r>
            <a:r>
              <a:rPr sz="500" spc="35" dirty="0">
                <a:latin typeface="Arial"/>
                <a:cs typeface="Arial"/>
              </a:rPr>
              <a:t>c</a:t>
            </a:r>
            <a:r>
              <a:rPr sz="500" spc="25" dirty="0">
                <a:latin typeface="Arial"/>
                <a:cs typeface="Arial"/>
              </a:rPr>
              <a:t>t</a:t>
            </a:r>
            <a:r>
              <a:rPr sz="500" spc="20" dirty="0">
                <a:latin typeface="Arial"/>
                <a:cs typeface="Arial"/>
              </a:rPr>
              <a:t>or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00">
              <a:latin typeface="Arial"/>
              <a:cs typeface="Arial"/>
            </a:endParaRPr>
          </a:p>
          <a:p>
            <a:pPr marL="1704339" marR="775335" indent="-40005">
              <a:lnSpc>
                <a:spcPts val="459"/>
              </a:lnSpc>
            </a:pPr>
            <a:r>
              <a:rPr sz="400" spc="40" dirty="0">
                <a:latin typeface="Arial"/>
                <a:cs typeface="Arial"/>
              </a:rPr>
              <a:t>T</a:t>
            </a:r>
            <a:r>
              <a:rPr sz="400" spc="10" dirty="0">
                <a:latin typeface="Arial"/>
                <a:cs typeface="Arial"/>
              </a:rPr>
              <a:t>o</a:t>
            </a:r>
            <a:r>
              <a:rPr sz="400" spc="40" dirty="0">
                <a:latin typeface="Arial"/>
                <a:cs typeface="Arial"/>
              </a:rPr>
              <a:t>ma</a:t>
            </a:r>
            <a:r>
              <a:rPr sz="400" spc="20" dirty="0">
                <a:latin typeface="Arial"/>
                <a:cs typeface="Arial"/>
              </a:rPr>
              <a:t> </a:t>
            </a:r>
            <a:r>
              <a:rPr sz="400" spc="-15" dirty="0">
                <a:latin typeface="Arial"/>
                <a:cs typeface="Arial"/>
              </a:rPr>
              <a:t>de  </a:t>
            </a:r>
            <a:r>
              <a:rPr sz="400" spc="30" dirty="0">
                <a:latin typeface="Arial"/>
                <a:cs typeface="Arial"/>
              </a:rPr>
              <a:t>tierra</a:t>
            </a:r>
            <a:endParaRPr sz="400">
              <a:latin typeface="Arial"/>
              <a:cs typeface="Arial"/>
            </a:endParaRPr>
          </a:p>
          <a:p>
            <a:pPr marL="725170">
              <a:lnSpc>
                <a:spcPct val="100000"/>
              </a:lnSpc>
              <a:spcBef>
                <a:spcPts val="100"/>
              </a:spcBef>
              <a:tabLst>
                <a:tab pos="1633855" algn="l"/>
              </a:tabLst>
            </a:pPr>
            <a:r>
              <a:rPr sz="750" baseline="11111" dirty="0">
                <a:latin typeface="Arial"/>
                <a:cs typeface="Arial"/>
              </a:rPr>
              <a:t>+	</a:t>
            </a:r>
            <a:r>
              <a:rPr sz="450" spc="5" dirty="0">
                <a:latin typeface="Arial"/>
                <a:cs typeface="Arial"/>
              </a:rPr>
              <a:t>Cepillo</a:t>
            </a:r>
            <a:endParaRPr sz="45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  <a:spcBef>
                <a:spcPts val="55"/>
              </a:spcBef>
            </a:pPr>
            <a:r>
              <a:rPr sz="350" spc="25" dirty="0">
                <a:latin typeface="Arial"/>
                <a:cs typeface="Arial"/>
              </a:rPr>
              <a:t>Suministro</a:t>
            </a:r>
            <a:r>
              <a:rPr sz="350" spc="-15" dirty="0">
                <a:latin typeface="Arial"/>
                <a:cs typeface="Arial"/>
              </a:rPr>
              <a:t> </a:t>
            </a:r>
            <a:r>
              <a:rPr sz="350" dirty="0">
                <a:latin typeface="Arial"/>
                <a:cs typeface="Arial"/>
              </a:rPr>
              <a:t>de</a:t>
            </a:r>
            <a:r>
              <a:rPr sz="350" spc="25" dirty="0">
                <a:latin typeface="Arial"/>
                <a:cs typeface="Arial"/>
              </a:rPr>
              <a:t> </a:t>
            </a:r>
            <a:r>
              <a:rPr sz="350" spc="5" dirty="0">
                <a:latin typeface="Arial"/>
                <a:cs typeface="Arial"/>
              </a:rPr>
              <a:t>CC</a:t>
            </a:r>
            <a:endParaRPr sz="350">
              <a:latin typeface="Arial"/>
              <a:cs typeface="Arial"/>
            </a:endParaRPr>
          </a:p>
          <a:p>
            <a:pPr marL="722630">
              <a:lnSpc>
                <a:spcPct val="100000"/>
              </a:lnSpc>
              <a:spcBef>
                <a:spcPts val="270"/>
              </a:spcBef>
            </a:pPr>
            <a:r>
              <a:rPr sz="500" spc="-20" dirty="0">
                <a:latin typeface="Arial"/>
                <a:cs typeface="Arial"/>
              </a:rPr>
              <a:t>-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 marR="654050" algn="r">
              <a:lnSpc>
                <a:spcPct val="100000"/>
              </a:lnSpc>
              <a:spcBef>
                <a:spcPts val="290"/>
              </a:spcBef>
            </a:pPr>
            <a:r>
              <a:rPr sz="500" spc="20" dirty="0">
                <a:latin typeface="Arial"/>
                <a:cs typeface="Arial"/>
              </a:rPr>
              <a:t>Rotor</a:t>
            </a:r>
            <a:r>
              <a:rPr sz="500" spc="-10" dirty="0">
                <a:latin typeface="Arial"/>
                <a:cs typeface="Arial"/>
              </a:rPr>
              <a:t> </a:t>
            </a:r>
            <a:r>
              <a:rPr sz="500" dirty="0">
                <a:latin typeface="Arial"/>
                <a:cs typeface="Arial"/>
              </a:rPr>
              <a:t>y</a:t>
            </a:r>
            <a:r>
              <a:rPr sz="500" spc="15" dirty="0">
                <a:latin typeface="Arial"/>
                <a:cs typeface="Arial"/>
              </a:rPr>
              <a:t> </a:t>
            </a:r>
            <a:r>
              <a:rPr sz="500" spc="45" dirty="0">
                <a:latin typeface="Arial"/>
                <a:cs typeface="Arial"/>
              </a:rPr>
              <a:t>campo</a:t>
            </a:r>
            <a:endParaRPr sz="500">
              <a:latin typeface="Arial"/>
              <a:cs typeface="Arial"/>
            </a:endParaRPr>
          </a:p>
          <a:p>
            <a:pPr marR="697230" algn="r">
              <a:lnSpc>
                <a:spcPts val="525"/>
              </a:lnSpc>
              <a:spcBef>
                <a:spcPts val="5"/>
              </a:spcBef>
              <a:tabLst>
                <a:tab pos="1322705" algn="l"/>
              </a:tabLst>
            </a:pPr>
            <a:r>
              <a:rPr sz="350" spc="15" dirty="0">
                <a:latin typeface="Arial"/>
                <a:cs typeface="Arial"/>
              </a:rPr>
              <a:t>Disyuntor</a:t>
            </a:r>
            <a:r>
              <a:rPr sz="350" spc="30" dirty="0">
                <a:latin typeface="Arial"/>
                <a:cs typeface="Arial"/>
              </a:rPr>
              <a:t> </a:t>
            </a:r>
            <a:r>
              <a:rPr sz="350" dirty="0">
                <a:latin typeface="Arial"/>
                <a:cs typeface="Arial"/>
              </a:rPr>
              <a:t>de	</a:t>
            </a:r>
            <a:r>
              <a:rPr sz="675" spc="52" baseline="-18518" dirty="0">
                <a:latin typeface="Arial"/>
                <a:cs typeface="Arial"/>
              </a:rPr>
              <a:t>Devanado</a:t>
            </a:r>
            <a:endParaRPr sz="675" baseline="-18518">
              <a:latin typeface="Arial"/>
              <a:cs typeface="Arial"/>
            </a:endParaRPr>
          </a:p>
          <a:p>
            <a:pPr marL="338455">
              <a:lnSpc>
                <a:spcPts val="405"/>
              </a:lnSpc>
            </a:pPr>
            <a:r>
              <a:rPr sz="350" spc="35" dirty="0">
                <a:latin typeface="Arial"/>
                <a:cs typeface="Arial"/>
              </a:rPr>
              <a:t>campo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0">
              <a:latin typeface="Arial"/>
              <a:cs typeface="Arial"/>
            </a:endParaRPr>
          </a:p>
          <a:p>
            <a:pPr marL="30480">
              <a:lnSpc>
                <a:spcPts val="560"/>
              </a:lnSpc>
              <a:spcBef>
                <a:spcPts val="5"/>
              </a:spcBef>
            </a:pPr>
            <a:r>
              <a:rPr sz="500" dirty="0">
                <a:latin typeface="Arial"/>
                <a:cs typeface="Arial"/>
              </a:rPr>
              <a:t>+</a:t>
            </a:r>
            <a:endParaRPr sz="500">
              <a:latin typeface="Arial"/>
              <a:cs typeface="Arial"/>
            </a:endParaRPr>
          </a:p>
          <a:p>
            <a:pPr marL="2124710">
              <a:lnSpc>
                <a:spcPts val="735"/>
              </a:lnSpc>
            </a:pPr>
            <a:r>
              <a:rPr sz="650" spc="30" dirty="0">
                <a:latin typeface="Arial"/>
                <a:cs typeface="Arial"/>
              </a:rPr>
              <a:t>Inyección</a:t>
            </a:r>
            <a:r>
              <a:rPr sz="650" spc="-30" dirty="0">
                <a:latin typeface="Arial"/>
                <a:cs typeface="Arial"/>
              </a:rPr>
              <a:t> </a:t>
            </a:r>
            <a:r>
              <a:rPr sz="650" spc="-5" dirty="0">
                <a:latin typeface="Arial"/>
                <a:cs typeface="Arial"/>
              </a:rPr>
              <a:t>AC</a:t>
            </a:r>
            <a:endParaRPr sz="650">
              <a:latin typeface="Arial"/>
              <a:cs typeface="Arial"/>
            </a:endParaRPr>
          </a:p>
          <a:p>
            <a:pPr>
              <a:lnSpc>
                <a:spcPts val="775"/>
              </a:lnSpc>
              <a:tabLst>
                <a:tab pos="1228725" algn="l"/>
                <a:tab pos="2134235" algn="l"/>
              </a:tabLst>
            </a:pPr>
            <a:r>
              <a:rPr sz="400" spc="20" dirty="0">
                <a:latin typeface="Arial"/>
                <a:cs typeface="Arial"/>
              </a:rPr>
              <a:t>Excitante	</a:t>
            </a:r>
            <a:r>
              <a:rPr sz="750" spc="15" baseline="-27777" dirty="0">
                <a:latin typeface="Arial"/>
                <a:cs typeface="Arial"/>
              </a:rPr>
              <a:t>Cepillos	</a:t>
            </a:r>
            <a:r>
              <a:rPr sz="650" spc="60" dirty="0">
                <a:latin typeface="Arial"/>
                <a:cs typeface="Arial"/>
              </a:rPr>
              <a:t>Método</a:t>
            </a:r>
            <a:endParaRPr sz="650">
              <a:latin typeface="Arial"/>
              <a:cs typeface="Arial"/>
            </a:endParaRPr>
          </a:p>
          <a:p>
            <a:pPr marL="30480">
              <a:lnSpc>
                <a:spcPct val="100000"/>
              </a:lnSpc>
              <a:spcBef>
                <a:spcPts val="810"/>
              </a:spcBef>
            </a:pPr>
            <a:r>
              <a:rPr sz="500" dirty="0">
                <a:latin typeface="Arial"/>
                <a:cs typeface="Arial"/>
              </a:rPr>
              <a:t>-</a:t>
            </a:r>
            <a:endParaRPr sz="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81475" y="3994150"/>
            <a:ext cx="3103880" cy="5052060"/>
          </a:xfrm>
          <a:custGeom>
            <a:avLst/>
            <a:gdLst/>
            <a:ahLst/>
            <a:cxnLst/>
            <a:rect l="l" t="t" r="r" b="b"/>
            <a:pathLst>
              <a:path w="3103879" h="5052059">
                <a:moveTo>
                  <a:pt x="3103879" y="0"/>
                </a:moveTo>
                <a:lnTo>
                  <a:pt x="0" y="0"/>
                </a:lnTo>
                <a:lnTo>
                  <a:pt x="0" y="5052060"/>
                </a:lnTo>
                <a:lnTo>
                  <a:pt x="3103879" y="5052060"/>
                </a:lnTo>
                <a:lnTo>
                  <a:pt x="3103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75073" y="4039819"/>
            <a:ext cx="2919817" cy="484344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59562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6125" y="798194"/>
            <a:ext cx="6106795" cy="12350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755"/>
              </a:spcBef>
            </a:pPr>
            <a:r>
              <a:rPr spc="5" dirty="0"/>
              <a:t>Método</a:t>
            </a:r>
            <a:r>
              <a:rPr spc="-3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5" dirty="0"/>
              <a:t>inyección </a:t>
            </a:r>
            <a:r>
              <a:rPr dirty="0"/>
              <a:t>de conmutación</a:t>
            </a:r>
            <a:r>
              <a:rPr spc="-30" dirty="0"/>
              <a:t> </a:t>
            </a:r>
            <a:r>
              <a:rPr dirty="0"/>
              <a:t>de</a:t>
            </a:r>
            <a:r>
              <a:rPr spc="-5" dirty="0"/>
              <a:t> CC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348449"/>
            <a:ext cx="6120130" cy="406329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5746750"/>
            <a:ext cx="6242685" cy="371475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7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Un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módulo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tierra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campo </a:t>
            </a:r>
            <a:r>
              <a:rPr sz="1200" spc="135" dirty="0">
                <a:latin typeface="Arial"/>
                <a:cs typeface="Arial"/>
              </a:rPr>
              <a:t>que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utiliza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método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inyección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conmutación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CC </a:t>
            </a:r>
            <a:r>
              <a:rPr sz="1200" spc="150" dirty="0">
                <a:latin typeface="Arial"/>
                <a:cs typeface="Arial"/>
              </a:rPr>
              <a:t>puede </a:t>
            </a:r>
            <a:r>
              <a:rPr sz="1200" spc="120" dirty="0">
                <a:latin typeface="Arial"/>
                <a:cs typeface="Arial"/>
              </a:rPr>
              <a:t>detectar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tierra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30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35" dirty="0">
                <a:latin typeface="Arial"/>
                <a:cs typeface="Arial"/>
              </a:rPr>
              <a:t>generadores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120" dirty="0">
                <a:latin typeface="Arial"/>
                <a:cs typeface="Arial"/>
              </a:rPr>
              <a:t>tienen </a:t>
            </a:r>
            <a:r>
              <a:rPr sz="1200" spc="70" dirty="0">
                <a:latin typeface="Arial"/>
                <a:cs typeface="Arial"/>
              </a:rPr>
              <a:t>escobillas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65" dirty="0">
                <a:latin typeface="Arial"/>
                <a:cs typeface="Arial"/>
              </a:rPr>
              <a:t>anillos </a:t>
            </a:r>
            <a:r>
              <a:rPr sz="1200" spc="75" dirty="0">
                <a:latin typeface="Arial"/>
                <a:cs typeface="Arial"/>
              </a:rPr>
              <a:t>colectores.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05" dirty="0">
                <a:latin typeface="Arial"/>
                <a:cs typeface="Arial"/>
              </a:rPr>
              <a:t>módulo mide </a:t>
            </a:r>
            <a:r>
              <a:rPr sz="1200" spc="95" dirty="0">
                <a:latin typeface="Arial"/>
                <a:cs typeface="Arial"/>
              </a:rPr>
              <a:t>periódicamente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resistencia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aislamiento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25" dirty="0">
                <a:latin typeface="Arial"/>
                <a:cs typeface="Arial"/>
              </a:rPr>
              <a:t>transmite </a:t>
            </a:r>
            <a:r>
              <a:rPr sz="1200" spc="130" dirty="0">
                <a:latin typeface="Arial"/>
                <a:cs typeface="Arial"/>
              </a:rPr>
              <a:t>este </a:t>
            </a:r>
            <a:r>
              <a:rPr sz="1200" dirty="0">
                <a:latin typeface="Arial"/>
                <a:cs typeface="Arial"/>
              </a:rPr>
              <a:t>valor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través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enlace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fibra </a:t>
            </a:r>
            <a:r>
              <a:rPr sz="1200" spc="80" dirty="0">
                <a:latin typeface="Arial"/>
                <a:cs typeface="Arial"/>
              </a:rPr>
              <a:t>óptica </a:t>
            </a:r>
            <a:r>
              <a:rPr sz="1200" dirty="0">
                <a:latin typeface="Arial"/>
                <a:cs typeface="Arial"/>
              </a:rPr>
              <a:t>al relé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generador,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luego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compara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valor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31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ajustes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activación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alarma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disparo.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05" dirty="0">
                <a:latin typeface="Arial"/>
                <a:cs typeface="Arial"/>
              </a:rPr>
              <a:t>módulo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conecta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50" dirty="0">
                <a:latin typeface="Arial"/>
                <a:cs typeface="Arial"/>
              </a:rPr>
              <a:t>circuito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generador </a:t>
            </a:r>
            <a:r>
              <a:rPr sz="1200" spc="140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40" dirty="0">
                <a:latin typeface="Arial"/>
                <a:cs typeface="Arial"/>
              </a:rPr>
              <a:t>muestra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figura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10" dirty="0">
                <a:latin typeface="Arial"/>
                <a:cs typeface="Arial"/>
              </a:rPr>
              <a:t>medir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resistencia </a:t>
            </a:r>
            <a:r>
              <a:rPr sz="1200" spc="155" dirty="0">
                <a:latin typeface="Arial"/>
                <a:cs typeface="Arial"/>
              </a:rPr>
              <a:t>de </a:t>
            </a:r>
            <a:r>
              <a:rPr sz="1200" spc="140" dirty="0">
                <a:latin typeface="Arial"/>
                <a:cs typeface="Arial"/>
              </a:rPr>
              <a:t>campo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85" dirty="0">
                <a:latin typeface="Arial"/>
                <a:cs typeface="Arial"/>
              </a:rPr>
              <a:t>tierra. 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este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dispositivo, 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aplicamos </a:t>
            </a:r>
            <a:r>
              <a:rPr sz="1200" spc="70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onda </a:t>
            </a:r>
            <a:r>
              <a:rPr sz="1200" spc="130" dirty="0">
                <a:latin typeface="Arial"/>
                <a:cs typeface="Arial"/>
              </a:rPr>
              <a:t>cuadrada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10" dirty="0">
                <a:latin typeface="Arial"/>
                <a:cs typeface="Arial"/>
              </a:rPr>
              <a:t>través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dos </a:t>
            </a:r>
            <a:r>
              <a:rPr sz="1200" spc="95" dirty="0">
                <a:latin typeface="Arial"/>
                <a:cs typeface="Arial"/>
              </a:rPr>
              <a:t>resistencias </a:t>
            </a:r>
            <a:r>
              <a:rPr sz="1200" spc="-80" dirty="0">
                <a:latin typeface="Arial"/>
                <a:cs typeface="Arial"/>
              </a:rPr>
              <a:t>R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el 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punto </a:t>
            </a:r>
            <a:r>
              <a:rPr sz="1200" spc="145" dirty="0">
                <a:latin typeface="Arial"/>
                <a:cs typeface="Arial"/>
              </a:rPr>
              <a:t>donde </a:t>
            </a:r>
            <a:r>
              <a:rPr sz="1200" spc="85" dirty="0">
                <a:latin typeface="Arial"/>
                <a:cs typeface="Arial"/>
              </a:rPr>
              <a:t>la </a:t>
            </a:r>
            <a:r>
              <a:rPr sz="1200" spc="70" dirty="0">
                <a:latin typeface="Arial"/>
                <a:cs typeface="Arial"/>
              </a:rPr>
              <a:t>excitatriz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10" dirty="0">
                <a:latin typeface="Arial"/>
                <a:cs typeface="Arial"/>
              </a:rPr>
              <a:t>conecta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30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campo. </a:t>
            </a:r>
            <a:r>
              <a:rPr sz="1200" spc="-5" dirty="0">
                <a:latin typeface="Arial"/>
                <a:cs typeface="Arial"/>
              </a:rPr>
              <a:t>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30" dirty="0">
                <a:latin typeface="Arial"/>
                <a:cs typeface="Arial"/>
              </a:rPr>
              <a:t>figura, </a:t>
            </a:r>
            <a:r>
              <a:rPr sz="1200" spc="50" dirty="0">
                <a:latin typeface="Arial"/>
                <a:cs typeface="Arial"/>
              </a:rPr>
              <a:t>RF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valor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resistencia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falla     </a:t>
            </a:r>
            <a:r>
              <a:rPr sz="1200" spc="135" dirty="0">
                <a:latin typeface="Arial"/>
                <a:cs typeface="Arial"/>
              </a:rPr>
              <a:t>entre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25" dirty="0">
                <a:latin typeface="Arial"/>
                <a:cs typeface="Arial"/>
              </a:rPr>
              <a:t>devanado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80" dirty="0">
                <a:latin typeface="Arial"/>
                <a:cs typeface="Arial"/>
              </a:rPr>
              <a:t>tierra,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-5" dirty="0">
                <a:latin typeface="Arial"/>
                <a:cs typeface="Arial"/>
              </a:rPr>
              <a:t>Cfg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capacitancia </a:t>
            </a:r>
            <a:r>
              <a:rPr sz="1200" spc="100" dirty="0">
                <a:latin typeface="Arial"/>
                <a:cs typeface="Arial"/>
              </a:rPr>
              <a:t>entre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circuito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5" dirty="0">
                <a:latin typeface="Arial"/>
                <a:cs typeface="Arial"/>
              </a:rPr>
              <a:t>tierra. </a:t>
            </a:r>
            <a:r>
              <a:rPr sz="1200" spc="85" dirty="0">
                <a:latin typeface="Arial"/>
                <a:cs typeface="Arial"/>
              </a:rPr>
              <a:t>Midiendo </a:t>
            </a:r>
            <a:r>
              <a:rPr sz="1200" spc="55" dirty="0">
                <a:latin typeface="Arial"/>
                <a:cs typeface="Arial"/>
              </a:rPr>
              <a:t>el </a:t>
            </a:r>
            <a:r>
              <a:rPr sz="1200" spc="80" dirty="0">
                <a:latin typeface="Arial"/>
                <a:cs typeface="Arial"/>
              </a:rPr>
              <a:t>voltaje </a:t>
            </a:r>
            <a:r>
              <a:rPr sz="1200" spc="90" dirty="0">
                <a:latin typeface="Arial"/>
                <a:cs typeface="Arial"/>
              </a:rPr>
              <a:t>a través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00" dirty="0">
                <a:latin typeface="Arial"/>
                <a:cs typeface="Arial"/>
              </a:rPr>
              <a:t>resistencia </a:t>
            </a:r>
            <a:r>
              <a:rPr sz="1200" spc="140" dirty="0">
                <a:latin typeface="Arial"/>
                <a:cs typeface="Arial"/>
              </a:rPr>
              <a:t>sensora </a:t>
            </a:r>
            <a:r>
              <a:rPr sz="1200" spc="25" dirty="0">
                <a:latin typeface="Arial"/>
                <a:cs typeface="Arial"/>
              </a:rPr>
              <a:t>Rs,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35" dirty="0">
                <a:latin typeface="Arial"/>
                <a:cs typeface="Arial"/>
              </a:rPr>
              <a:t>método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5" dirty="0">
                <a:latin typeface="Arial"/>
                <a:cs typeface="Arial"/>
              </a:rPr>
              <a:t>inyección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conmutación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10" dirty="0">
                <a:latin typeface="Arial"/>
                <a:cs typeface="Arial"/>
              </a:rPr>
              <a:t>CC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calcula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RF.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Bajo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condiciones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normales,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-65" dirty="0">
                <a:latin typeface="Arial"/>
                <a:cs typeface="Arial"/>
              </a:rPr>
              <a:t>RF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igual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resistencia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aislamiento,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que</a:t>
            </a:r>
            <a:r>
              <a:rPr sz="1200" spc="100" dirty="0">
                <a:latin typeface="Arial"/>
                <a:cs typeface="Arial"/>
              </a:rPr>
              <a:t> está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cerca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valor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infinito.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7620" algn="just">
              <a:lnSpc>
                <a:spcPct val="96200"/>
              </a:lnSpc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30" dirty="0">
                <a:latin typeface="Arial"/>
                <a:cs typeface="Arial"/>
              </a:rPr>
              <a:t>método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conmutación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CC </a:t>
            </a:r>
            <a:r>
              <a:rPr sz="1200" spc="100" dirty="0">
                <a:latin typeface="Arial"/>
                <a:cs typeface="Arial"/>
              </a:rPr>
              <a:t>proporciona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55" dirty="0">
                <a:latin typeface="Arial"/>
                <a:cs typeface="Arial"/>
              </a:rPr>
              <a:t>cálculo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resistencia </a:t>
            </a:r>
            <a:r>
              <a:rPr sz="1200" dirty="0">
                <a:latin typeface="Arial"/>
                <a:cs typeface="Arial"/>
              </a:rPr>
              <a:t>de falla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independiente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ubicación </a:t>
            </a:r>
            <a:r>
              <a:rPr sz="1200" spc="65" dirty="0">
                <a:latin typeface="Arial"/>
                <a:cs typeface="Arial"/>
              </a:rPr>
              <a:t>de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40" dirty="0">
                <a:latin typeface="Arial"/>
                <a:cs typeface="Arial"/>
              </a:rPr>
              <a:t>falla </a:t>
            </a:r>
            <a:r>
              <a:rPr sz="1200" dirty="0">
                <a:latin typeface="Arial"/>
                <a:cs typeface="Arial"/>
              </a:rPr>
              <a:t>y el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campo. </a:t>
            </a:r>
            <a:r>
              <a:rPr sz="1200" spc="-5" dirty="0">
                <a:latin typeface="Arial"/>
                <a:cs typeface="Arial"/>
              </a:rPr>
              <a:t>Si </a:t>
            </a:r>
            <a:r>
              <a:rPr sz="1200" dirty="0">
                <a:latin typeface="Arial"/>
                <a:cs typeface="Arial"/>
              </a:rPr>
              <a:t>no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existe </a:t>
            </a:r>
            <a:r>
              <a:rPr sz="1200" spc="110" dirty="0">
                <a:latin typeface="Arial"/>
                <a:cs typeface="Arial"/>
              </a:rPr>
              <a:t>ninguna </a:t>
            </a:r>
            <a:r>
              <a:rPr sz="1200" dirty="0">
                <a:latin typeface="Arial"/>
                <a:cs typeface="Arial"/>
              </a:rPr>
              <a:t>falla,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el </a:t>
            </a:r>
            <a:r>
              <a:rPr sz="1200" spc="60" dirty="0">
                <a:latin typeface="Arial"/>
                <a:cs typeface="Arial"/>
              </a:rPr>
              <a:t>voltaje </a:t>
            </a:r>
            <a:r>
              <a:rPr sz="1200" spc="160" dirty="0">
                <a:latin typeface="Arial"/>
                <a:cs typeface="Arial"/>
              </a:rPr>
              <a:t>en </a:t>
            </a:r>
            <a:r>
              <a:rPr sz="1200" spc="25" dirty="0">
                <a:latin typeface="Arial"/>
                <a:cs typeface="Arial"/>
              </a:rPr>
              <a:t>Rs </a:t>
            </a:r>
            <a:r>
              <a:rPr sz="1200" dirty="0">
                <a:latin typeface="Arial"/>
                <a:cs typeface="Arial"/>
              </a:rPr>
              <a:t>es igual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10" dirty="0">
                <a:latin typeface="Arial"/>
                <a:cs typeface="Arial"/>
              </a:rPr>
              <a:t>cero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medida </a:t>
            </a:r>
            <a:r>
              <a:rPr sz="1200" spc="155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resistencia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igual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resistencia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aislamiento,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valor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muy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alto.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14" y="5045709"/>
            <a:ext cx="5932805" cy="0"/>
          </a:xfrm>
          <a:custGeom>
            <a:avLst/>
            <a:gdLst/>
            <a:ahLst/>
            <a:cxnLst/>
            <a:rect l="l" t="t" r="r" b="b"/>
            <a:pathLst>
              <a:path w="5932805">
                <a:moveTo>
                  <a:pt x="0" y="0"/>
                </a:moveTo>
                <a:lnTo>
                  <a:pt x="593280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2776" y="2631631"/>
            <a:ext cx="3486785" cy="542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89"/>
              </a:lnSpc>
            </a:pPr>
            <a:r>
              <a:rPr sz="1800" b="1" dirty="0">
                <a:solidFill>
                  <a:srgbClr val="030366"/>
                </a:solidFill>
                <a:latin typeface="Arial"/>
                <a:cs typeface="Arial"/>
              </a:rPr>
              <a:t>Generator</a:t>
            </a:r>
            <a:r>
              <a:rPr sz="1800" b="1" spc="310" dirty="0">
                <a:solidFill>
                  <a:srgbClr val="0303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366"/>
                </a:solidFill>
                <a:latin typeface="Arial"/>
                <a:cs typeface="Arial"/>
              </a:rPr>
              <a:t>Abnormal</a:t>
            </a:r>
            <a:r>
              <a:rPr sz="1800" b="1" spc="315" dirty="0">
                <a:solidFill>
                  <a:srgbClr val="030366"/>
                </a:solidFill>
                <a:latin typeface="Arial"/>
                <a:cs typeface="Arial"/>
              </a:rPr>
              <a:t> </a:t>
            </a:r>
            <a:r>
              <a:rPr sz="1800" b="1" spc="30" dirty="0">
                <a:solidFill>
                  <a:srgbClr val="030366"/>
                </a:solidFill>
                <a:latin typeface="Arial"/>
                <a:cs typeface="Arial"/>
              </a:rPr>
              <a:t>Operation</a:t>
            </a:r>
            <a:endParaRPr sz="1800">
              <a:latin typeface="Arial"/>
              <a:cs typeface="Arial"/>
            </a:endParaRPr>
          </a:p>
          <a:p>
            <a:pPr marL="20955" algn="ctr">
              <a:lnSpc>
                <a:spcPct val="100000"/>
              </a:lnSpc>
              <a:spcBef>
                <a:spcPts val="95"/>
              </a:spcBef>
            </a:pPr>
            <a:r>
              <a:rPr sz="1800" b="1" spc="30" dirty="0">
                <a:solidFill>
                  <a:srgbClr val="030366"/>
                </a:solidFill>
                <a:latin typeface="Arial"/>
                <a:cs typeface="Arial"/>
              </a:rPr>
              <a:t>Protection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0569" y="2017395"/>
            <a:ext cx="6305550" cy="1828800"/>
          </a:xfrm>
          <a:custGeom>
            <a:avLst/>
            <a:gdLst/>
            <a:ahLst/>
            <a:cxnLst/>
            <a:rect l="l" t="t" r="r" b="b"/>
            <a:pathLst>
              <a:path w="6305550" h="1828800">
                <a:moveTo>
                  <a:pt x="6305550" y="0"/>
                </a:moveTo>
                <a:lnTo>
                  <a:pt x="0" y="0"/>
                </a:lnTo>
                <a:lnTo>
                  <a:pt x="0" y="1828800"/>
                </a:lnTo>
                <a:lnTo>
                  <a:pt x="6305550" y="1828800"/>
                </a:lnTo>
                <a:lnTo>
                  <a:pt x="6305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0569" y="1719579"/>
            <a:ext cx="6250940" cy="1412875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marL="2380615" marR="80010" indent="-2244725">
              <a:lnSpc>
                <a:spcPts val="2760"/>
              </a:lnSpc>
            </a:pP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24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240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Arial"/>
                <a:cs typeface="Arial"/>
              </a:rPr>
              <a:t>Operación</a:t>
            </a: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Arial"/>
                <a:cs typeface="Arial"/>
              </a:rPr>
              <a:t>Anormal</a:t>
            </a:r>
            <a:r>
              <a:rPr sz="2400" b="1" spc="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Arial"/>
                <a:cs typeface="Arial"/>
              </a:rPr>
              <a:t>del </a:t>
            </a:r>
            <a:r>
              <a:rPr sz="2400" b="1" spc="-6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Generador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56526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6125" y="559434"/>
            <a:ext cx="6159500" cy="121475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Times New Roman"/>
              <a:cs typeface="Times New Roman"/>
            </a:endParaRPr>
          </a:p>
          <a:p>
            <a:pPr marL="2299970" marR="72390" indent="-2247900">
              <a:lnSpc>
                <a:spcPts val="2760"/>
              </a:lnSpc>
            </a:pPr>
            <a:r>
              <a:rPr sz="2400" dirty="0"/>
              <a:t>Protección</a:t>
            </a:r>
            <a:r>
              <a:rPr sz="2400" spc="-30" dirty="0"/>
              <a:t> </a:t>
            </a:r>
            <a:r>
              <a:rPr sz="2400" spc="-5" dirty="0"/>
              <a:t>contra</a:t>
            </a:r>
            <a:r>
              <a:rPr sz="2400" spc="10" dirty="0"/>
              <a:t> </a:t>
            </a:r>
            <a:r>
              <a:rPr sz="2400" spc="-5" dirty="0"/>
              <a:t>Operación</a:t>
            </a:r>
            <a:r>
              <a:rPr sz="2400" dirty="0"/>
              <a:t> </a:t>
            </a:r>
            <a:r>
              <a:rPr sz="2400" spc="-10" dirty="0"/>
              <a:t>Anormal</a:t>
            </a:r>
            <a:r>
              <a:rPr sz="2400" spc="5" dirty="0"/>
              <a:t> </a:t>
            </a:r>
            <a:r>
              <a:rPr sz="2400" spc="-5" dirty="0"/>
              <a:t>del </a:t>
            </a:r>
            <a:r>
              <a:rPr sz="2400" spc="-650" dirty="0"/>
              <a:t> </a:t>
            </a:r>
            <a:r>
              <a:rPr sz="2400" dirty="0"/>
              <a:t>Generador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914196" y="2176399"/>
            <a:ext cx="134302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7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spc="-30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érm</a:t>
            </a:r>
            <a:r>
              <a:rPr sz="2200" b="1" spc="1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co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196" y="2816732"/>
            <a:ext cx="2215515" cy="68516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241300" marR="5080" indent="-228600">
              <a:lnSpc>
                <a:spcPts val="2540"/>
              </a:lnSpc>
              <a:spcBef>
                <a:spcPts val="275"/>
              </a:spcBef>
            </a:pPr>
            <a:r>
              <a:rPr sz="22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Desbalance</a:t>
            </a:r>
            <a:r>
              <a:rPr sz="22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2200" b="1" spc="-60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corriente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4196" y="3783330"/>
            <a:ext cx="266319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spc="10" dirty="0">
                <a:solidFill>
                  <a:srgbClr val="00AF50"/>
                </a:solidFill>
                <a:latin typeface="Arial"/>
                <a:cs typeface="Arial"/>
              </a:rPr>
              <a:t>Pérdida</a:t>
            </a:r>
            <a:r>
              <a:rPr sz="22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200" b="1" spc="-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196" y="4426458"/>
            <a:ext cx="197993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7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spc="10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oto</a:t>
            </a:r>
            <a:r>
              <a:rPr sz="2200" b="1" spc="-20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za</a:t>
            </a:r>
            <a:r>
              <a:rPr sz="2200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ón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196" y="5066792"/>
            <a:ext cx="241617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Sobreexcitación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4196" y="5710174"/>
            <a:ext cx="204343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62120" y="2496692"/>
            <a:ext cx="1732914" cy="68199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41300" marR="5080" indent="-228600">
              <a:lnSpc>
                <a:spcPts val="2520"/>
              </a:lnSpc>
              <a:spcBef>
                <a:spcPts val="290"/>
              </a:spcBef>
            </a:pPr>
            <a:r>
              <a:rPr sz="2200" spc="7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Fre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a  anormal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62120" y="3460242"/>
            <a:ext cx="2569845" cy="100520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41300" marR="5080" indent="-228600">
              <a:lnSpc>
                <a:spcPct val="95900"/>
              </a:lnSpc>
              <a:spcBef>
                <a:spcPts val="215"/>
              </a:spcBef>
            </a:pPr>
            <a:r>
              <a:rPr sz="2200" spc="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spc="10" dirty="0">
                <a:solidFill>
                  <a:srgbClr val="00AF50"/>
                </a:solidFill>
                <a:latin typeface="Arial"/>
                <a:cs typeface="Arial"/>
              </a:rPr>
              <a:t>Pérdida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sincronismo</a:t>
            </a:r>
            <a:r>
              <a:rPr sz="2200" b="1" spc="-10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(Out </a:t>
            </a:r>
            <a:r>
              <a:rPr sz="2200" b="1" spc="-5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of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Step)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62120" y="4746752"/>
            <a:ext cx="1995805" cy="68199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41300" marR="5080" indent="-228600">
              <a:lnSpc>
                <a:spcPts val="2520"/>
              </a:lnSpc>
              <a:spcBef>
                <a:spcPts val="290"/>
              </a:spcBef>
            </a:pPr>
            <a:r>
              <a:rPr sz="2200" spc="7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rg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za</a:t>
            </a:r>
            <a:r>
              <a:rPr sz="2200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ón  Inadvertida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62120" y="5710174"/>
            <a:ext cx="12636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Backup</a:t>
            </a:r>
            <a:endParaRPr sz="2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596" y="6719061"/>
            <a:ext cx="6237605" cy="9099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Los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generadores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síncronos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pueden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experimentar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muchas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condiciones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funcionamiento </a:t>
            </a:r>
            <a:r>
              <a:rPr sz="1200" spc="105" dirty="0">
                <a:latin typeface="Arial"/>
                <a:cs typeface="Arial"/>
              </a:rPr>
              <a:t>anormales. </a:t>
            </a:r>
            <a:r>
              <a:rPr sz="1200" spc="-5" dirty="0">
                <a:latin typeface="Arial"/>
                <a:cs typeface="Arial"/>
              </a:rPr>
              <a:t>Esta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diapositiva </a:t>
            </a:r>
            <a:r>
              <a:rPr sz="1200" spc="100" dirty="0">
                <a:latin typeface="Arial"/>
                <a:cs typeface="Arial"/>
              </a:rPr>
              <a:t>resume </a:t>
            </a:r>
            <a:r>
              <a:rPr sz="1200" spc="80" dirty="0">
                <a:latin typeface="Arial"/>
                <a:cs typeface="Arial"/>
              </a:rPr>
              <a:t>las </a:t>
            </a:r>
            <a:r>
              <a:rPr sz="1200" spc="100" dirty="0">
                <a:latin typeface="Arial"/>
                <a:cs typeface="Arial"/>
              </a:rPr>
              <a:t>funciones </a:t>
            </a:r>
            <a:r>
              <a:rPr sz="1200" spc="105" dirty="0">
                <a:latin typeface="Arial"/>
                <a:cs typeface="Arial"/>
              </a:rPr>
              <a:t>necesarias </a:t>
            </a:r>
            <a:r>
              <a:rPr sz="1200" spc="110" dirty="0">
                <a:latin typeface="Arial"/>
                <a:cs typeface="Arial"/>
              </a:rPr>
              <a:t> para </a:t>
            </a:r>
            <a:r>
              <a:rPr sz="1200" spc="95" dirty="0">
                <a:latin typeface="Arial"/>
                <a:cs typeface="Arial"/>
              </a:rPr>
              <a:t>proteger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(y, 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algunos </a:t>
            </a:r>
            <a:r>
              <a:rPr sz="1200" spc="114" dirty="0">
                <a:latin typeface="Arial"/>
                <a:cs typeface="Arial"/>
              </a:rPr>
              <a:t>casos, </a:t>
            </a:r>
            <a:r>
              <a:rPr sz="1200" spc="120" dirty="0">
                <a:latin typeface="Arial"/>
                <a:cs typeface="Arial"/>
              </a:rPr>
              <a:t>también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10" dirty="0">
                <a:latin typeface="Arial"/>
                <a:cs typeface="Arial"/>
              </a:rPr>
              <a:t>proteger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potencia) contra </a:t>
            </a:r>
            <a:r>
              <a:rPr sz="1200" spc="80" dirty="0">
                <a:latin typeface="Arial"/>
                <a:cs typeface="Arial"/>
              </a:rPr>
              <a:t>las condiciones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funcionamiento </a:t>
            </a:r>
            <a:r>
              <a:rPr sz="1200" spc="114" dirty="0">
                <a:latin typeface="Arial"/>
                <a:cs typeface="Arial"/>
              </a:rPr>
              <a:t>anormales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más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importantes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</a:t>
            </a:r>
            <a:r>
              <a:rPr sz="700" spc="120" dirty="0"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16242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3419" y="711834"/>
            <a:ext cx="6159500" cy="100774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Times New Roman"/>
              <a:cs typeface="Times New Roman"/>
            </a:endParaRPr>
          </a:p>
          <a:p>
            <a:pPr marL="84455" algn="ctr">
              <a:lnSpc>
                <a:spcPts val="2585"/>
              </a:lnSpc>
            </a:pPr>
            <a:r>
              <a:rPr sz="2200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22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6FC0"/>
                </a:solidFill>
                <a:latin typeface="Arial"/>
                <a:cs typeface="Arial"/>
              </a:rPr>
              <a:t>térmica </a:t>
            </a:r>
            <a:r>
              <a:rPr sz="2200" b="1" spc="-10" dirty="0">
                <a:solidFill>
                  <a:srgbClr val="006FC0"/>
                </a:solidFill>
                <a:latin typeface="Arial"/>
                <a:cs typeface="Arial"/>
              </a:rPr>
              <a:t>del </a:t>
            </a:r>
            <a:r>
              <a:rPr sz="2200" b="1" dirty="0">
                <a:solidFill>
                  <a:srgbClr val="006FC0"/>
                </a:solidFill>
                <a:latin typeface="Arial"/>
                <a:cs typeface="Arial"/>
              </a:rPr>
              <a:t>estator</a:t>
            </a:r>
            <a:endParaRPr sz="2200">
              <a:latin typeface="Arial"/>
              <a:cs typeface="Arial"/>
            </a:endParaRPr>
          </a:p>
          <a:p>
            <a:pPr marL="80010" algn="ctr">
              <a:lnSpc>
                <a:spcPts val="2345"/>
              </a:lnSpc>
            </a:pP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con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sensores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de temperatura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0540" y="1738040"/>
            <a:ext cx="4904831" cy="23418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4310633"/>
            <a:ext cx="6240780" cy="13188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sz="1100" spc="5" dirty="0">
                <a:latin typeface="Arial"/>
                <a:cs typeface="Arial"/>
              </a:rPr>
              <a:t>La </a:t>
            </a:r>
            <a:r>
              <a:rPr sz="1100" spc="80" dirty="0">
                <a:latin typeface="Arial"/>
                <a:cs typeface="Arial"/>
              </a:rPr>
              <a:t>protección </a:t>
            </a:r>
            <a:r>
              <a:rPr sz="1100" spc="85" dirty="0">
                <a:latin typeface="Arial"/>
                <a:cs typeface="Arial"/>
              </a:rPr>
              <a:t>térmica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estator </a:t>
            </a:r>
            <a:r>
              <a:rPr sz="1100" dirty="0">
                <a:latin typeface="Arial"/>
                <a:cs typeface="Arial"/>
              </a:rPr>
              <a:t>(49)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evita</a:t>
            </a:r>
            <a:r>
              <a:rPr sz="1100" spc="5" dirty="0">
                <a:latin typeface="Arial"/>
                <a:cs typeface="Arial"/>
              </a:rPr>
              <a:t> 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sobrecalentamiento </a:t>
            </a:r>
            <a:r>
              <a:rPr sz="1100" spc="120" dirty="0">
                <a:latin typeface="Arial"/>
                <a:cs typeface="Arial"/>
              </a:rPr>
              <a:t>causado </a:t>
            </a:r>
            <a:r>
              <a:rPr sz="1100" spc="5" dirty="0">
                <a:latin typeface="Arial"/>
                <a:cs typeface="Arial"/>
              </a:rPr>
              <a:t>por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sobrecarga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5" dirty="0">
                <a:latin typeface="Arial"/>
                <a:cs typeface="Arial"/>
              </a:rPr>
              <a:t> por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falla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los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sistemas </a:t>
            </a:r>
            <a:r>
              <a:rPr sz="1100" spc="125" dirty="0">
                <a:latin typeface="Arial"/>
                <a:cs typeface="Arial"/>
              </a:rPr>
              <a:t>de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enfriamiento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generador. </a:t>
            </a:r>
            <a:r>
              <a:rPr sz="1100" spc="10" dirty="0">
                <a:latin typeface="Arial"/>
                <a:cs typeface="Arial"/>
              </a:rPr>
              <a:t>Los 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generadores </a:t>
            </a:r>
            <a:r>
              <a:rPr sz="1100" spc="125" dirty="0">
                <a:latin typeface="Arial"/>
                <a:cs typeface="Arial"/>
              </a:rPr>
              <a:t>pueden </a:t>
            </a:r>
            <a:r>
              <a:rPr sz="1100" spc="105" dirty="0">
                <a:latin typeface="Arial"/>
                <a:cs typeface="Arial"/>
              </a:rPr>
              <a:t>operar </a:t>
            </a:r>
            <a:r>
              <a:rPr sz="1100" spc="114" dirty="0">
                <a:latin typeface="Arial"/>
                <a:cs typeface="Arial"/>
              </a:rPr>
              <a:t>continuamente </a:t>
            </a:r>
            <a:r>
              <a:rPr sz="1100" spc="125" dirty="0">
                <a:latin typeface="Arial"/>
                <a:cs typeface="Arial"/>
              </a:rPr>
              <a:t>a </a:t>
            </a:r>
            <a:r>
              <a:rPr sz="1100" spc="-65" dirty="0">
                <a:latin typeface="Arial"/>
                <a:cs typeface="Arial"/>
              </a:rPr>
              <a:t>kVA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, </a:t>
            </a:r>
            <a:r>
              <a:rPr sz="1100" spc="80" dirty="0">
                <a:latin typeface="Arial"/>
                <a:cs typeface="Arial"/>
              </a:rPr>
              <a:t>frecuencia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75" dirty="0">
                <a:latin typeface="Arial"/>
                <a:cs typeface="Arial"/>
              </a:rPr>
              <a:t>factor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potencia </a:t>
            </a:r>
            <a:r>
              <a:rPr sz="1100" spc="95" dirty="0">
                <a:latin typeface="Arial"/>
                <a:cs typeface="Arial"/>
              </a:rPr>
              <a:t> nominales </a:t>
            </a:r>
            <a:r>
              <a:rPr sz="1100" spc="120" dirty="0">
                <a:latin typeface="Arial"/>
                <a:cs typeface="Arial"/>
              </a:rPr>
              <a:t>para </a:t>
            </a:r>
            <a:r>
              <a:rPr sz="1100" spc="5" dirty="0">
                <a:latin typeface="Arial"/>
                <a:cs typeface="Arial"/>
              </a:rPr>
              <a:t>un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70" dirty="0">
                <a:latin typeface="Arial"/>
                <a:cs typeface="Arial"/>
              </a:rPr>
              <a:t>voltaje </a:t>
            </a:r>
            <a:r>
              <a:rPr sz="1100" spc="75" dirty="0">
                <a:latin typeface="Arial"/>
                <a:cs typeface="Arial"/>
              </a:rPr>
              <a:t>terminal </a:t>
            </a:r>
            <a:r>
              <a:rPr sz="1100" spc="80" dirty="0">
                <a:latin typeface="Arial"/>
                <a:cs typeface="Arial"/>
              </a:rPr>
              <a:t>dentro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40" dirty="0">
                <a:latin typeface="Arial"/>
                <a:cs typeface="Arial"/>
              </a:rPr>
              <a:t>± </a:t>
            </a:r>
            <a:r>
              <a:rPr sz="1100" dirty="0">
                <a:latin typeface="Arial"/>
                <a:cs typeface="Arial"/>
              </a:rPr>
              <a:t>5 </a:t>
            </a:r>
            <a:r>
              <a:rPr sz="1100" spc="5" dirty="0">
                <a:latin typeface="Arial"/>
                <a:cs typeface="Arial"/>
              </a:rPr>
              <a:t>por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ciento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 valor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nominal. </a:t>
            </a:r>
            <a:r>
              <a:rPr sz="1100" spc="5" dirty="0">
                <a:latin typeface="Arial"/>
                <a:cs typeface="Arial"/>
              </a:rPr>
              <a:t>En 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condiciones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emergencia,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25" dirty="0">
                <a:latin typeface="Arial"/>
                <a:cs typeface="Arial"/>
              </a:rPr>
              <a:t>generadores </a:t>
            </a:r>
            <a:r>
              <a:rPr sz="1100" spc="135" dirty="0">
                <a:latin typeface="Arial"/>
                <a:cs typeface="Arial"/>
              </a:rPr>
              <a:t>pueden </a:t>
            </a:r>
            <a:r>
              <a:rPr sz="1100" spc="105" dirty="0">
                <a:latin typeface="Arial"/>
                <a:cs typeface="Arial"/>
              </a:rPr>
              <a:t>exceder </a:t>
            </a:r>
            <a:r>
              <a:rPr sz="1100" spc="110" dirty="0">
                <a:latin typeface="Arial"/>
                <a:cs typeface="Arial"/>
              </a:rPr>
              <a:t>temporalmente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capacidad </a:t>
            </a:r>
            <a:r>
              <a:rPr sz="1100" spc="85" dirty="0">
                <a:latin typeface="Arial"/>
                <a:cs typeface="Arial"/>
              </a:rPr>
              <a:t>térmica </a:t>
            </a:r>
            <a:r>
              <a:rPr sz="1100" spc="80" dirty="0">
                <a:latin typeface="Arial"/>
                <a:cs typeface="Arial"/>
              </a:rPr>
              <a:t>continua.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curva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tiempo-corriente </a:t>
            </a:r>
            <a:r>
              <a:rPr sz="1100" spc="100" dirty="0">
                <a:latin typeface="Arial"/>
                <a:cs typeface="Arial"/>
              </a:rPr>
              <a:t>inversa representa</a:t>
            </a:r>
            <a:r>
              <a:rPr sz="1100" spc="10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la 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capacidad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térmica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corto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95" dirty="0">
                <a:latin typeface="Arial"/>
                <a:cs typeface="Arial"/>
              </a:rPr>
              <a:t>tiempo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generador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para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una</a:t>
            </a:r>
            <a:r>
              <a:rPr sz="1100" spc="10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carga  </a:t>
            </a:r>
            <a:r>
              <a:rPr sz="1100" spc="65" dirty="0">
                <a:latin typeface="Arial"/>
                <a:cs typeface="Arial"/>
              </a:rPr>
              <a:t>trifásica 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equilibrada.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596" y="5926582"/>
            <a:ext cx="49758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21000" algn="l"/>
              </a:tabLst>
            </a:pPr>
            <a:r>
              <a:rPr sz="1100" spc="80" dirty="0">
                <a:latin typeface="Arial"/>
                <a:cs typeface="Arial"/>
              </a:rPr>
              <a:t>resistencia</a:t>
            </a:r>
            <a:r>
              <a:rPr sz="1100" spc="37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(RTD)</a:t>
            </a:r>
            <a:r>
              <a:rPr sz="1100" spc="350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proporcionados</a:t>
            </a:r>
            <a:r>
              <a:rPr sz="1100" spc="37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por	el 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fabricante</a:t>
            </a:r>
            <a:r>
              <a:rPr sz="1100" spc="38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para</a:t>
            </a:r>
            <a:r>
              <a:rPr sz="1100" spc="41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medir</a:t>
            </a:r>
            <a:r>
              <a:rPr sz="1100" spc="3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la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596" y="5765038"/>
            <a:ext cx="6242685" cy="355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1295"/>
              </a:lnSpc>
              <a:spcBef>
                <a:spcPts val="105"/>
              </a:spcBef>
            </a:pPr>
            <a:r>
              <a:rPr sz="1100" spc="5" dirty="0">
                <a:latin typeface="Arial"/>
                <a:cs typeface="Arial"/>
              </a:rPr>
              <a:t>Los 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generadores </a:t>
            </a:r>
            <a:r>
              <a:rPr sz="1100" spc="13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grandes </a:t>
            </a:r>
            <a:r>
              <a:rPr sz="1100" spc="135" dirty="0">
                <a:latin typeface="Arial"/>
                <a:cs typeface="Arial"/>
              </a:rPr>
              <a:t> </a:t>
            </a:r>
            <a:r>
              <a:rPr sz="1100" spc="125" dirty="0">
                <a:latin typeface="Arial"/>
                <a:cs typeface="Arial"/>
              </a:rPr>
              <a:t>generalmente</a:t>
            </a:r>
            <a:r>
              <a:rPr sz="1100" spc="505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tienen </a:t>
            </a:r>
            <a:r>
              <a:rPr sz="1100" spc="110" dirty="0">
                <a:latin typeface="Arial"/>
                <a:cs typeface="Arial"/>
              </a:rPr>
              <a:t> detectores</a:t>
            </a:r>
            <a:r>
              <a:rPr sz="1100" spc="50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  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temperatura</a:t>
            </a:r>
            <a:r>
              <a:rPr sz="1100" spc="50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de</a:t>
            </a:r>
            <a:endParaRPr sz="1100">
              <a:latin typeface="Arial"/>
              <a:cs typeface="Arial"/>
            </a:endParaRPr>
          </a:p>
          <a:p>
            <a:pPr marR="10795" algn="r">
              <a:lnSpc>
                <a:spcPts val="1295"/>
              </a:lnSpc>
            </a:pPr>
            <a:r>
              <a:rPr sz="1100" spc="120" dirty="0">
                <a:latin typeface="Arial"/>
                <a:cs typeface="Arial"/>
              </a:rPr>
              <a:t>temperatura</a:t>
            </a:r>
            <a:r>
              <a:rPr sz="1100" spc="29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en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596" y="6088126"/>
            <a:ext cx="6241415" cy="16484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6985" algn="just">
              <a:lnSpc>
                <a:spcPct val="95500"/>
              </a:lnSpc>
              <a:spcBef>
                <a:spcPts val="160"/>
              </a:spcBef>
            </a:pPr>
            <a:r>
              <a:rPr sz="1100" spc="100" dirty="0">
                <a:latin typeface="Arial"/>
                <a:cs typeface="Arial"/>
              </a:rPr>
              <a:t>diferentes </a:t>
            </a:r>
            <a:r>
              <a:rPr sz="1100" spc="114" dirty="0">
                <a:latin typeface="Arial"/>
                <a:cs typeface="Arial"/>
              </a:rPr>
              <a:t>puntos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devanado. </a:t>
            </a:r>
            <a:r>
              <a:rPr sz="1100" spc="5" dirty="0">
                <a:latin typeface="Arial"/>
                <a:cs typeface="Arial"/>
              </a:rPr>
              <a:t>La </a:t>
            </a:r>
            <a:r>
              <a:rPr sz="1100" spc="85" dirty="0">
                <a:latin typeface="Arial"/>
                <a:cs typeface="Arial"/>
              </a:rPr>
              <a:t>protección térmica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generador monitorea </a:t>
            </a:r>
            <a:r>
              <a:rPr sz="1100" spc="-10" dirty="0">
                <a:latin typeface="Arial"/>
                <a:cs typeface="Arial"/>
              </a:rPr>
              <a:t>la 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temperatura </a:t>
            </a:r>
            <a:r>
              <a:rPr sz="1100" spc="5" dirty="0">
                <a:latin typeface="Arial"/>
                <a:cs typeface="Arial"/>
              </a:rPr>
              <a:t>del </a:t>
            </a:r>
            <a:r>
              <a:rPr sz="1100" spc="120" dirty="0">
                <a:latin typeface="Arial"/>
                <a:cs typeface="Arial"/>
              </a:rPr>
              <a:t>devanado </a:t>
            </a:r>
            <a:r>
              <a:rPr sz="1100" spc="90" dirty="0">
                <a:latin typeface="Arial"/>
                <a:cs typeface="Arial"/>
              </a:rPr>
              <a:t>continuamente, </a:t>
            </a:r>
            <a:r>
              <a:rPr sz="1100" spc="100" dirty="0">
                <a:latin typeface="Arial"/>
                <a:cs typeface="Arial"/>
              </a:rPr>
              <a:t>usando </a:t>
            </a:r>
            <a:r>
              <a:rPr sz="1100" spc="85" dirty="0">
                <a:latin typeface="Arial"/>
                <a:cs typeface="Arial"/>
              </a:rPr>
              <a:t>información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estos </a:t>
            </a:r>
            <a:r>
              <a:rPr sz="1100" spc="114" dirty="0">
                <a:latin typeface="Arial"/>
                <a:cs typeface="Arial"/>
              </a:rPr>
              <a:t>sensores. </a:t>
            </a:r>
            <a:r>
              <a:rPr sz="1100" spc="1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95" dirty="0">
                <a:latin typeface="Arial"/>
                <a:cs typeface="Arial"/>
              </a:rPr>
              <a:t>protección </a:t>
            </a:r>
            <a:r>
              <a:rPr sz="1100" spc="110" dirty="0">
                <a:latin typeface="Arial"/>
                <a:cs typeface="Arial"/>
              </a:rPr>
              <a:t>responde </a:t>
            </a:r>
            <a:r>
              <a:rPr sz="1100" spc="5" dirty="0">
                <a:latin typeface="Arial"/>
                <a:cs typeface="Arial"/>
              </a:rPr>
              <a:t>al </a:t>
            </a:r>
            <a:r>
              <a:rPr sz="1100" spc="105" dirty="0">
                <a:latin typeface="Arial"/>
                <a:cs typeface="Arial"/>
              </a:rPr>
              <a:t>sobrecalentamiento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25" dirty="0">
                <a:latin typeface="Arial"/>
                <a:cs typeface="Arial"/>
              </a:rPr>
              <a:t>devanado </a:t>
            </a:r>
            <a:r>
              <a:rPr sz="1100" spc="5" dirty="0">
                <a:latin typeface="Arial"/>
                <a:cs typeface="Arial"/>
              </a:rPr>
              <a:t>por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sobrecargas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fallas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sistema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enfriamiento. </a:t>
            </a:r>
            <a:r>
              <a:rPr sz="1100" spc="5" dirty="0">
                <a:latin typeface="Arial"/>
                <a:cs typeface="Arial"/>
              </a:rPr>
              <a:t>Los </a:t>
            </a:r>
            <a:r>
              <a:rPr sz="1100" spc="90" dirty="0">
                <a:latin typeface="Arial"/>
                <a:cs typeface="Arial"/>
              </a:rPr>
              <a:t>sensores </a:t>
            </a:r>
            <a:r>
              <a:rPr sz="1100" spc="80" dirty="0">
                <a:latin typeface="Arial"/>
                <a:cs typeface="Arial"/>
              </a:rPr>
              <a:t>adicionales </a:t>
            </a:r>
            <a:r>
              <a:rPr sz="1100" spc="100" dirty="0">
                <a:latin typeface="Arial"/>
                <a:cs typeface="Arial"/>
              </a:rPr>
              <a:t>pueden </a:t>
            </a:r>
            <a:r>
              <a:rPr sz="1100" spc="85" dirty="0">
                <a:latin typeface="Arial"/>
                <a:cs typeface="Arial"/>
              </a:rPr>
              <a:t>monitorear </a:t>
            </a:r>
            <a:r>
              <a:rPr sz="1100" dirty="0">
                <a:latin typeface="Arial"/>
                <a:cs typeface="Arial"/>
              </a:rPr>
              <a:t>las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temperaturas</a:t>
            </a:r>
            <a:r>
              <a:rPr sz="1100" spc="12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ambiente,</a:t>
            </a:r>
            <a:r>
              <a:rPr sz="1100" spc="5" dirty="0">
                <a:latin typeface="Arial"/>
                <a:cs typeface="Arial"/>
              </a:rPr>
              <a:t> del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refrigerante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80" dirty="0">
                <a:latin typeface="Arial"/>
                <a:cs typeface="Arial"/>
              </a:rPr>
              <a:t> </a:t>
            </a:r>
            <a:r>
              <a:rPr sz="1100" spc="40" dirty="0">
                <a:latin typeface="Arial"/>
                <a:cs typeface="Arial"/>
              </a:rPr>
              <a:t>los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70" dirty="0">
                <a:latin typeface="Arial"/>
                <a:cs typeface="Arial"/>
              </a:rPr>
              <a:t>cojinetes.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100" spc="5" dirty="0">
                <a:latin typeface="Arial"/>
                <a:cs typeface="Arial"/>
              </a:rPr>
              <a:t>La </a:t>
            </a:r>
            <a:r>
              <a:rPr sz="1100" spc="85" dirty="0">
                <a:latin typeface="Arial"/>
                <a:cs typeface="Arial"/>
              </a:rPr>
              <a:t>figura </a:t>
            </a:r>
            <a:r>
              <a:rPr sz="1100" spc="114" dirty="0">
                <a:latin typeface="Arial"/>
                <a:cs typeface="Arial"/>
              </a:rPr>
              <a:t>muestra </a:t>
            </a:r>
            <a:r>
              <a:rPr sz="1100" spc="125" dirty="0">
                <a:latin typeface="Arial"/>
                <a:cs typeface="Arial"/>
              </a:rPr>
              <a:t>que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80" dirty="0">
                <a:latin typeface="Arial"/>
                <a:cs typeface="Arial"/>
              </a:rPr>
              <a:t>combinación </a:t>
            </a:r>
            <a:r>
              <a:rPr sz="1100" spc="5" dirty="0">
                <a:latin typeface="Arial"/>
                <a:cs typeface="Arial"/>
              </a:rPr>
              <a:t>de </a:t>
            </a:r>
            <a:r>
              <a:rPr sz="1100" spc="90" dirty="0">
                <a:latin typeface="Arial"/>
                <a:cs typeface="Arial"/>
              </a:rPr>
              <a:t>relés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100" dirty="0">
                <a:latin typeface="Arial"/>
                <a:cs typeface="Arial"/>
              </a:rPr>
              <a:t>módulos </a:t>
            </a:r>
            <a:r>
              <a:rPr sz="1100" spc="-5" dirty="0">
                <a:latin typeface="Arial"/>
                <a:cs typeface="Arial"/>
              </a:rPr>
              <a:t>RTD </a:t>
            </a:r>
            <a:r>
              <a:rPr sz="1100" spc="85" dirty="0">
                <a:latin typeface="Arial"/>
                <a:cs typeface="Arial"/>
              </a:rPr>
              <a:t>proporciona protección 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térmica</a:t>
            </a:r>
            <a:r>
              <a:rPr sz="1100" spc="90" dirty="0">
                <a:latin typeface="Arial"/>
                <a:cs typeface="Arial"/>
              </a:rPr>
              <a:t> para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55" dirty="0">
                <a:latin typeface="Arial"/>
                <a:cs typeface="Arial"/>
              </a:rPr>
              <a:t>el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generador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5" dirty="0">
                <a:latin typeface="Arial"/>
                <a:cs typeface="Arial"/>
              </a:rPr>
              <a:t> 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95" dirty="0">
                <a:latin typeface="Arial"/>
                <a:cs typeface="Arial"/>
              </a:rPr>
              <a:t>motor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primario.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módulo </a:t>
            </a:r>
            <a:r>
              <a:rPr sz="1100" spc="-5" dirty="0">
                <a:latin typeface="Arial"/>
                <a:cs typeface="Arial"/>
              </a:rPr>
              <a:t>RTD</a:t>
            </a:r>
            <a:r>
              <a:rPr sz="1100" spc="295" dirty="0">
                <a:latin typeface="Arial"/>
                <a:cs typeface="Arial"/>
              </a:rPr>
              <a:t> </a:t>
            </a:r>
            <a:r>
              <a:rPr sz="1100" spc="130" dirty="0">
                <a:latin typeface="Arial"/>
                <a:cs typeface="Arial"/>
              </a:rPr>
              <a:t>puede </a:t>
            </a:r>
            <a:r>
              <a:rPr sz="1100" spc="114" dirty="0">
                <a:latin typeface="Arial"/>
                <a:cs typeface="Arial"/>
              </a:rPr>
              <a:t>aceptar </a:t>
            </a:r>
            <a:r>
              <a:rPr sz="1100" spc="120" dirty="0">
                <a:latin typeface="Arial"/>
                <a:cs typeface="Arial"/>
              </a:rPr>
              <a:t> entradas </a:t>
            </a:r>
            <a:r>
              <a:rPr sz="1100" spc="5" dirty="0">
                <a:latin typeface="Arial"/>
                <a:cs typeface="Arial"/>
              </a:rPr>
              <a:t>de </a:t>
            </a:r>
            <a:r>
              <a:rPr sz="1100" spc="90" dirty="0">
                <a:latin typeface="Arial"/>
                <a:cs typeface="Arial"/>
              </a:rPr>
              <a:t>diferentes </a:t>
            </a:r>
            <a:r>
              <a:rPr sz="1100" spc="85" dirty="0">
                <a:latin typeface="Arial"/>
                <a:cs typeface="Arial"/>
              </a:rPr>
              <a:t>tipos </a:t>
            </a:r>
            <a:r>
              <a:rPr sz="1100" spc="5" dirty="0">
                <a:latin typeface="Arial"/>
                <a:cs typeface="Arial"/>
              </a:rPr>
              <a:t>de </a:t>
            </a:r>
            <a:r>
              <a:rPr sz="1100" spc="75" dirty="0">
                <a:latin typeface="Arial"/>
                <a:cs typeface="Arial"/>
              </a:rPr>
              <a:t>sensores </a:t>
            </a:r>
            <a:r>
              <a:rPr sz="1100" spc="80" dirty="0">
                <a:latin typeface="Arial"/>
                <a:cs typeface="Arial"/>
              </a:rPr>
              <a:t>y </a:t>
            </a:r>
            <a:r>
              <a:rPr sz="1100" spc="85" dirty="0">
                <a:latin typeface="Arial"/>
                <a:cs typeface="Arial"/>
              </a:rPr>
              <a:t>comunicar </a:t>
            </a:r>
            <a:r>
              <a:rPr sz="1100" spc="75" dirty="0">
                <a:latin typeface="Arial"/>
                <a:cs typeface="Arial"/>
              </a:rPr>
              <a:t>información </a:t>
            </a:r>
            <a:r>
              <a:rPr sz="1100" spc="5" dirty="0">
                <a:latin typeface="Arial"/>
                <a:cs typeface="Arial"/>
              </a:rPr>
              <a:t>de </a:t>
            </a:r>
            <a:r>
              <a:rPr sz="1100" spc="120" dirty="0">
                <a:latin typeface="Arial"/>
                <a:cs typeface="Arial"/>
              </a:rPr>
              <a:t>temperatura </a:t>
            </a:r>
            <a:r>
              <a:rPr sz="1100" spc="30" dirty="0">
                <a:latin typeface="Arial"/>
                <a:cs typeface="Arial"/>
              </a:rPr>
              <a:t>al 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relé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125" dirty="0">
                <a:latin typeface="Arial"/>
                <a:cs typeface="Arial"/>
              </a:rPr>
              <a:t>a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través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204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un</a:t>
            </a:r>
            <a:r>
              <a:rPr sz="1100" spc="229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cable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204" dirty="0">
                <a:latin typeface="Arial"/>
                <a:cs typeface="Arial"/>
              </a:rPr>
              <a:t> </a:t>
            </a:r>
            <a:r>
              <a:rPr sz="1100" spc="60" dirty="0">
                <a:latin typeface="Arial"/>
                <a:cs typeface="Arial"/>
              </a:rPr>
              <a:t>fibra</a:t>
            </a:r>
            <a:r>
              <a:rPr sz="1100" spc="25" dirty="0">
                <a:latin typeface="Arial"/>
                <a:cs typeface="Arial"/>
              </a:rPr>
              <a:t> </a:t>
            </a:r>
            <a:r>
              <a:rPr sz="1100" spc="70" dirty="0">
                <a:latin typeface="Arial"/>
                <a:cs typeface="Arial"/>
              </a:rPr>
              <a:t>óptica.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82028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8344" y="805180"/>
            <a:ext cx="6159500" cy="91440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86690" rIns="0" bIns="0" rtlCol="0">
            <a:spAutoFit/>
          </a:bodyPr>
          <a:lstStyle/>
          <a:p>
            <a:pPr marL="14604" algn="ctr">
              <a:lnSpc>
                <a:spcPts val="2585"/>
              </a:lnSpc>
              <a:spcBef>
                <a:spcPts val="1470"/>
              </a:spcBef>
            </a:pPr>
            <a:r>
              <a:rPr sz="2200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22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6FC0"/>
                </a:solidFill>
                <a:latin typeface="Arial"/>
                <a:cs typeface="Arial"/>
              </a:rPr>
              <a:t>térmica </a:t>
            </a:r>
            <a:r>
              <a:rPr sz="2200" b="1" spc="-10" dirty="0">
                <a:solidFill>
                  <a:srgbClr val="006FC0"/>
                </a:solidFill>
                <a:latin typeface="Arial"/>
                <a:cs typeface="Arial"/>
              </a:rPr>
              <a:t>del </a:t>
            </a:r>
            <a:r>
              <a:rPr sz="2200" b="1" dirty="0">
                <a:solidFill>
                  <a:srgbClr val="006FC0"/>
                </a:solidFill>
                <a:latin typeface="Arial"/>
                <a:cs typeface="Arial"/>
              </a:rPr>
              <a:t>estator</a:t>
            </a:r>
            <a:endParaRPr sz="2200">
              <a:latin typeface="Arial"/>
              <a:cs typeface="Arial"/>
            </a:endParaRPr>
          </a:p>
          <a:p>
            <a:pPr marL="10160" algn="ctr">
              <a:lnSpc>
                <a:spcPts val="2345"/>
              </a:lnSpc>
            </a:pP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20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sin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sensores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temperatura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5022" y="1738088"/>
            <a:ext cx="4392606" cy="27821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27267" y="6946524"/>
            <a:ext cx="180962" cy="171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75533" y="8174460"/>
            <a:ext cx="645441" cy="129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85596" y="4938776"/>
            <a:ext cx="6242685" cy="42519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7620" algn="just">
              <a:lnSpc>
                <a:spcPct val="95600"/>
              </a:lnSpc>
              <a:spcBef>
                <a:spcPts val="160"/>
              </a:spcBef>
            </a:pPr>
            <a:r>
              <a:rPr sz="1100" dirty="0">
                <a:latin typeface="Arial"/>
                <a:cs typeface="Arial"/>
              </a:rPr>
              <a:t>En </a:t>
            </a:r>
            <a:r>
              <a:rPr sz="1100" spc="125" dirty="0">
                <a:latin typeface="Arial"/>
                <a:cs typeface="Arial"/>
              </a:rPr>
              <a:t>generadores </a:t>
            </a:r>
            <a:r>
              <a:rPr sz="1100" spc="5" dirty="0">
                <a:latin typeface="Arial"/>
                <a:cs typeface="Arial"/>
              </a:rPr>
              <a:t>sin </a:t>
            </a:r>
            <a:r>
              <a:rPr sz="1100" spc="114" dirty="0">
                <a:latin typeface="Arial"/>
                <a:cs typeface="Arial"/>
              </a:rPr>
              <a:t>sensores </a:t>
            </a:r>
            <a:r>
              <a:rPr sz="1100" spc="5" dirty="0">
                <a:latin typeface="Arial"/>
                <a:cs typeface="Arial"/>
              </a:rPr>
              <a:t>de  </a:t>
            </a:r>
            <a:r>
              <a:rPr sz="1100" spc="114" dirty="0">
                <a:latin typeface="Arial"/>
                <a:cs typeface="Arial"/>
              </a:rPr>
              <a:t>temperatura, </a:t>
            </a:r>
            <a:r>
              <a:rPr sz="1100" spc="5" dirty="0">
                <a:latin typeface="Arial"/>
                <a:cs typeface="Arial"/>
              </a:rPr>
              <a:t>un </a:t>
            </a:r>
            <a:r>
              <a:rPr sz="1100" spc="-5" dirty="0">
                <a:latin typeface="Arial"/>
                <a:cs typeface="Arial"/>
              </a:rPr>
              <a:t>relé</a:t>
            </a:r>
            <a:r>
              <a:rPr sz="1100" spc="595" dirty="0">
                <a:latin typeface="Arial"/>
                <a:cs typeface="Arial"/>
              </a:rPr>
              <a:t> </a:t>
            </a:r>
            <a:r>
              <a:rPr sz="1100" spc="135" dirty="0">
                <a:latin typeface="Arial"/>
                <a:cs typeface="Arial"/>
              </a:rPr>
              <a:t>que </a:t>
            </a:r>
            <a:r>
              <a:rPr sz="1100" spc="130" dirty="0">
                <a:latin typeface="Arial"/>
                <a:cs typeface="Arial"/>
              </a:rPr>
              <a:t>responde </a:t>
            </a:r>
            <a:r>
              <a:rPr sz="1100" spc="125" dirty="0">
                <a:latin typeface="Arial"/>
                <a:cs typeface="Arial"/>
              </a:rPr>
              <a:t>a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90" dirty="0">
                <a:latin typeface="Arial"/>
                <a:cs typeface="Arial"/>
              </a:rPr>
              <a:t>corriente 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estator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puede </a:t>
            </a:r>
            <a:r>
              <a:rPr sz="1100" spc="95" dirty="0">
                <a:latin typeface="Arial"/>
                <a:cs typeface="Arial"/>
              </a:rPr>
              <a:t>proporcionar protección </a:t>
            </a:r>
            <a:r>
              <a:rPr sz="1100" spc="100" dirty="0">
                <a:latin typeface="Arial"/>
                <a:cs typeface="Arial"/>
              </a:rPr>
              <a:t>contra </a:t>
            </a:r>
            <a:r>
              <a:rPr sz="1100" spc="105" dirty="0">
                <a:latin typeface="Arial"/>
                <a:cs typeface="Arial"/>
              </a:rPr>
              <a:t>sobrecargas. </a:t>
            </a:r>
            <a:r>
              <a:rPr sz="1100" spc="-5" dirty="0">
                <a:latin typeface="Arial"/>
                <a:cs typeface="Arial"/>
              </a:rPr>
              <a:t>Un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elemento </a:t>
            </a:r>
            <a:r>
              <a:rPr sz="1100" spc="10" dirty="0">
                <a:latin typeface="Arial"/>
                <a:cs typeface="Arial"/>
              </a:rPr>
              <a:t>de 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sobrecorriente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tiempo inverso </a:t>
            </a:r>
            <a:r>
              <a:rPr sz="1100" spc="90" dirty="0">
                <a:latin typeface="Arial"/>
                <a:cs typeface="Arial"/>
              </a:rPr>
              <a:t>coordinado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75" dirty="0">
                <a:latin typeface="Arial"/>
                <a:cs typeface="Arial"/>
              </a:rPr>
              <a:t>curva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capacidad </a:t>
            </a:r>
            <a:r>
              <a:rPr sz="1100" spc="85" dirty="0">
                <a:latin typeface="Arial"/>
                <a:cs typeface="Arial"/>
              </a:rPr>
              <a:t>térmica </a:t>
            </a:r>
            <a:r>
              <a:rPr sz="1100" spc="10" dirty="0">
                <a:latin typeface="Arial"/>
                <a:cs typeface="Arial"/>
              </a:rPr>
              <a:t>de 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95" dirty="0">
                <a:latin typeface="Arial"/>
                <a:cs typeface="Arial"/>
              </a:rPr>
              <a:t>tiempo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corto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generador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40" dirty="0">
                <a:latin typeface="Arial"/>
                <a:cs typeface="Arial"/>
              </a:rPr>
              <a:t>utiliza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65" dirty="0">
                <a:latin typeface="Arial"/>
                <a:cs typeface="Arial"/>
              </a:rPr>
              <a:t>tradicionalmente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para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70" dirty="0">
                <a:latin typeface="Arial"/>
                <a:cs typeface="Arial"/>
              </a:rPr>
              <a:t>esta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65" dirty="0">
                <a:latin typeface="Arial"/>
                <a:cs typeface="Arial"/>
              </a:rPr>
              <a:t>aplicación.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Sin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embargo, </a:t>
            </a:r>
            <a:r>
              <a:rPr sz="1100" spc="5" dirty="0">
                <a:latin typeface="Arial"/>
                <a:cs typeface="Arial"/>
              </a:rPr>
              <a:t>un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elemento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sobrecorriente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tiempo inverso </a:t>
            </a:r>
            <a:r>
              <a:rPr sz="1100" spc="5" dirty="0">
                <a:latin typeface="Arial"/>
                <a:cs typeface="Arial"/>
              </a:rPr>
              <a:t>no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95" dirty="0">
                <a:latin typeface="Arial"/>
                <a:cs typeface="Arial"/>
              </a:rPr>
              <a:t>tiene </a:t>
            </a:r>
            <a:r>
              <a:rPr sz="1100" spc="5" dirty="0">
                <a:latin typeface="Arial"/>
                <a:cs typeface="Arial"/>
              </a:rPr>
              <a:t>en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cuenta </a:t>
            </a:r>
            <a:r>
              <a:rPr sz="1100" spc="10" dirty="0">
                <a:latin typeface="Arial"/>
                <a:cs typeface="Arial"/>
              </a:rPr>
              <a:t>el 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60" dirty="0">
                <a:latin typeface="Arial"/>
                <a:cs typeface="Arial"/>
              </a:rPr>
              <a:t>historial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térmico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70" dirty="0">
                <a:latin typeface="Arial"/>
                <a:cs typeface="Arial"/>
              </a:rPr>
              <a:t>del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estator</a:t>
            </a:r>
            <a:r>
              <a:rPr sz="1100" spc="114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ni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rastrea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precisión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las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desviaciones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las 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temperaturas </a:t>
            </a:r>
            <a:r>
              <a:rPr sz="1100" spc="5" dirty="0">
                <a:latin typeface="Arial"/>
                <a:cs typeface="Arial"/>
              </a:rPr>
              <a:t>del  </a:t>
            </a:r>
            <a:r>
              <a:rPr sz="1100" spc="85" dirty="0">
                <a:latin typeface="Arial"/>
                <a:cs typeface="Arial"/>
              </a:rPr>
              <a:t>conductor.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30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mejor </a:t>
            </a:r>
            <a:r>
              <a:rPr sz="1100" spc="70" dirty="0">
                <a:latin typeface="Arial"/>
                <a:cs typeface="Arial"/>
              </a:rPr>
              <a:t>solución </a:t>
            </a:r>
            <a:r>
              <a:rPr sz="1100" spc="5" dirty="0">
                <a:latin typeface="Arial"/>
                <a:cs typeface="Arial"/>
              </a:rPr>
              <a:t>es  un  </a:t>
            </a:r>
            <a:r>
              <a:rPr sz="1100" spc="95" dirty="0">
                <a:latin typeface="Arial"/>
                <a:cs typeface="Arial"/>
              </a:rPr>
              <a:t>elemento </a:t>
            </a:r>
            <a:r>
              <a:rPr sz="1100" spc="90" dirty="0">
                <a:latin typeface="Arial"/>
                <a:cs typeface="Arial"/>
              </a:rPr>
              <a:t>térmico </a:t>
            </a:r>
            <a:r>
              <a:rPr sz="1100" spc="100" dirty="0">
                <a:latin typeface="Arial"/>
                <a:cs typeface="Arial"/>
              </a:rPr>
              <a:t>que </a:t>
            </a:r>
            <a:r>
              <a:rPr sz="1100" spc="105" dirty="0">
                <a:latin typeface="Arial"/>
                <a:cs typeface="Arial"/>
              </a:rPr>
              <a:t>emule </a:t>
            </a:r>
            <a:r>
              <a:rPr sz="1100" spc="110" dirty="0">
                <a:latin typeface="Arial"/>
                <a:cs typeface="Arial"/>
              </a:rPr>
              <a:t> </a:t>
            </a:r>
            <a:r>
              <a:rPr sz="1100" spc="55" dirty="0">
                <a:latin typeface="Arial"/>
                <a:cs typeface="Arial"/>
              </a:rPr>
              <a:t>el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comportamiento</a:t>
            </a:r>
            <a:r>
              <a:rPr sz="1100" spc="11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térmico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7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generador.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Arial"/>
              <a:cs typeface="Arial"/>
            </a:endParaRPr>
          </a:p>
          <a:p>
            <a:pPr marL="12700" marR="5080" algn="just">
              <a:lnSpc>
                <a:spcPts val="1270"/>
              </a:lnSpc>
            </a:pPr>
            <a:r>
              <a:rPr sz="1100" dirty="0">
                <a:latin typeface="Arial"/>
                <a:cs typeface="Arial"/>
              </a:rPr>
              <a:t>El </a:t>
            </a:r>
            <a:r>
              <a:rPr sz="1100" spc="60" dirty="0">
                <a:latin typeface="Arial"/>
                <a:cs typeface="Arial"/>
              </a:rPr>
              <a:t>circuito </a:t>
            </a:r>
            <a:r>
              <a:rPr sz="1100" spc="70" dirty="0">
                <a:latin typeface="Arial"/>
                <a:cs typeface="Arial"/>
              </a:rPr>
              <a:t>eléctrico </a:t>
            </a:r>
            <a:r>
              <a:rPr sz="1100" spc="90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125" dirty="0">
                <a:latin typeface="Arial"/>
                <a:cs typeface="Arial"/>
              </a:rPr>
              <a:t>muestra </a:t>
            </a:r>
            <a:r>
              <a:rPr sz="1100" spc="5" dirty="0">
                <a:latin typeface="Arial"/>
                <a:cs typeface="Arial"/>
              </a:rPr>
              <a:t>en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65" dirty="0">
                <a:latin typeface="Arial"/>
                <a:cs typeface="Arial"/>
              </a:rPr>
              <a:t>diapositiva </a:t>
            </a:r>
            <a:r>
              <a:rPr sz="1100" spc="130" dirty="0">
                <a:latin typeface="Arial"/>
                <a:cs typeface="Arial"/>
              </a:rPr>
              <a:t>representa </a:t>
            </a:r>
            <a:r>
              <a:rPr sz="1100" spc="5" dirty="0">
                <a:latin typeface="Arial"/>
                <a:cs typeface="Arial"/>
              </a:rPr>
              <a:t>el </a:t>
            </a:r>
            <a:r>
              <a:rPr sz="1100" spc="95" dirty="0">
                <a:latin typeface="Arial"/>
                <a:cs typeface="Arial"/>
              </a:rPr>
              <a:t>modelo </a:t>
            </a:r>
            <a:r>
              <a:rPr sz="1100" spc="85" dirty="0">
                <a:latin typeface="Arial"/>
                <a:cs typeface="Arial"/>
              </a:rPr>
              <a:t>térmico </a:t>
            </a:r>
            <a:r>
              <a:rPr sz="1100" spc="30" dirty="0">
                <a:latin typeface="Arial"/>
                <a:cs typeface="Arial"/>
              </a:rPr>
              <a:t>de 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primer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orden.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Este</a:t>
            </a:r>
            <a:r>
              <a:rPr sz="1100" spc="185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análogo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70" dirty="0">
                <a:latin typeface="Arial"/>
                <a:cs typeface="Arial"/>
              </a:rPr>
              <a:t>eléctrico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65" dirty="0">
                <a:latin typeface="Arial"/>
                <a:cs typeface="Arial"/>
              </a:rPr>
              <a:t>del</a:t>
            </a:r>
            <a:r>
              <a:rPr sz="1100" spc="80" dirty="0">
                <a:latin typeface="Arial"/>
                <a:cs typeface="Arial"/>
              </a:rPr>
              <a:t> sistema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térmico</a:t>
            </a:r>
            <a:r>
              <a:rPr sz="1100" spc="70" dirty="0">
                <a:latin typeface="Arial"/>
                <a:cs typeface="Arial"/>
              </a:rPr>
              <a:t> incluye: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Symbol"/>
                <a:cs typeface="Symbol"/>
              </a:rPr>
              <a:t>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16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fuente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55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calor,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modelada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como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una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fuente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65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corriente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Symbol"/>
                <a:cs typeface="Symbol"/>
              </a:rPr>
              <a:t>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19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capacitancia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térmica,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modelada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como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un</a:t>
            </a:r>
            <a:r>
              <a:rPr sz="1100" spc="18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capacitor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33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capacitancia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65" dirty="0">
                <a:latin typeface="Arial"/>
                <a:cs typeface="Arial"/>
              </a:rPr>
              <a:t>τ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Symbol"/>
                <a:cs typeface="Symbol"/>
              </a:rPr>
              <a:t></a:t>
            </a:r>
            <a:r>
              <a:rPr sz="1100" dirty="0">
                <a:latin typeface="Times New Roman"/>
                <a:cs typeface="Times New Roman"/>
              </a:rPr>
              <a:t>  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16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resistencia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térmica,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modelada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como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una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resistencia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valor</a:t>
            </a:r>
            <a:r>
              <a:rPr sz="1100" spc="345" dirty="0">
                <a:latin typeface="Arial"/>
                <a:cs typeface="Arial"/>
              </a:rPr>
              <a:t> </a:t>
            </a:r>
            <a:r>
              <a:rPr sz="1100" spc="70" dirty="0">
                <a:latin typeface="Arial"/>
                <a:cs typeface="Arial"/>
              </a:rPr>
              <a:t>unitario</a:t>
            </a:r>
            <a:endParaRPr sz="1100">
              <a:latin typeface="Arial"/>
              <a:cs typeface="Arial"/>
            </a:endParaRPr>
          </a:p>
          <a:p>
            <a:pPr marL="240665" marR="791210" indent="-228600">
              <a:lnSpc>
                <a:spcPct val="120000"/>
              </a:lnSpc>
              <a:spcBef>
                <a:spcPts val="960"/>
              </a:spcBef>
              <a:tabLst>
                <a:tab pos="2878455" algn="l"/>
              </a:tabLst>
            </a:pPr>
            <a:r>
              <a:rPr sz="1100" dirty="0">
                <a:latin typeface="Symbol"/>
                <a:cs typeface="Symbol"/>
              </a:rPr>
              <a:t>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Arial"/>
                <a:cs typeface="Arial"/>
              </a:rPr>
              <a:t>Un</a:t>
            </a:r>
            <a:r>
              <a:rPr sz="1100" spc="110" dirty="0">
                <a:latin typeface="Arial"/>
                <a:cs typeface="Arial"/>
              </a:rPr>
              <a:t> comparador,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para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comparar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temperatura</a:t>
            </a:r>
            <a:r>
              <a:rPr sz="1100" spc="18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actual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estimada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un </a:t>
            </a:r>
            <a:r>
              <a:rPr sz="1100" spc="-295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umbral</a:t>
            </a:r>
            <a:r>
              <a:rPr sz="1100" spc="2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215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disparo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térmico	</a:t>
            </a:r>
            <a:r>
              <a:rPr sz="1100" spc="45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 marR="5080" algn="just">
              <a:lnSpc>
                <a:spcPts val="1250"/>
              </a:lnSpc>
            </a:pPr>
            <a:r>
              <a:rPr sz="1100" spc="5" dirty="0">
                <a:latin typeface="Arial"/>
                <a:cs typeface="Arial"/>
              </a:rPr>
              <a:t>La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ecuación</a:t>
            </a:r>
            <a:r>
              <a:rPr sz="1100" spc="10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que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muestra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en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70" dirty="0">
                <a:latin typeface="Arial"/>
                <a:cs typeface="Arial"/>
              </a:rPr>
              <a:t>diapositiva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proporciona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el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tiempo  </a:t>
            </a:r>
            <a:r>
              <a:rPr sz="1100" spc="30" dirty="0">
                <a:latin typeface="Arial"/>
                <a:cs typeface="Arial"/>
              </a:rPr>
              <a:t>de 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funcionamiento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spc="95" dirty="0">
                <a:latin typeface="Arial"/>
                <a:cs typeface="Arial"/>
              </a:rPr>
              <a:t>elemento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térmico.</a:t>
            </a:r>
            <a:r>
              <a:rPr sz="1100" dirty="0">
                <a:latin typeface="Arial"/>
                <a:cs typeface="Arial"/>
              </a:rPr>
              <a:t> En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esta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ecuación: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T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es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el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tiempo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35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funcionamiento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14" dirty="0">
                <a:latin typeface="Arial"/>
                <a:cs typeface="Arial"/>
              </a:rPr>
              <a:t> elemento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en</a:t>
            </a:r>
            <a:r>
              <a:rPr sz="1100" spc="155" dirty="0">
                <a:latin typeface="Arial"/>
                <a:cs typeface="Arial"/>
              </a:rPr>
              <a:t> </a:t>
            </a:r>
            <a:r>
              <a:rPr sz="1100" spc="125" dirty="0">
                <a:latin typeface="Arial"/>
                <a:cs typeface="Arial"/>
              </a:rPr>
              <a:t>segundos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728218"/>
            <a:ext cx="6236970" cy="2297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τ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es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constante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7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tiempo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térmica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50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estator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I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es</a:t>
            </a:r>
            <a:r>
              <a:rPr sz="1100" spc="1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corriente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estator</a:t>
            </a:r>
            <a:endParaRPr sz="1100">
              <a:latin typeface="Arial"/>
              <a:cs typeface="Arial"/>
            </a:endParaRPr>
          </a:p>
          <a:p>
            <a:pPr marL="12700" marR="611505">
              <a:lnSpc>
                <a:spcPts val="2550"/>
              </a:lnSpc>
              <a:spcBef>
                <a:spcPts val="280"/>
              </a:spcBef>
            </a:pPr>
            <a:r>
              <a:rPr sz="1100" spc="-10" dirty="0">
                <a:latin typeface="Arial"/>
                <a:cs typeface="Arial"/>
              </a:rPr>
              <a:t>Ip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es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85" dirty="0">
                <a:latin typeface="Arial"/>
                <a:cs typeface="Arial"/>
              </a:rPr>
              <a:t> corriente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65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estado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estable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estator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130" dirty="0">
                <a:latin typeface="Arial"/>
                <a:cs typeface="Arial"/>
              </a:rPr>
              <a:t>antes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55" dirty="0">
                <a:latin typeface="Arial"/>
                <a:cs typeface="Arial"/>
              </a:rPr>
              <a:t> </a:t>
            </a:r>
            <a:r>
              <a:rPr sz="1100" spc="60" dirty="0">
                <a:latin typeface="Arial"/>
                <a:cs typeface="Arial"/>
              </a:rPr>
              <a:t>aplicar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sobrecarga </a:t>
            </a:r>
            <a:r>
              <a:rPr sz="1100" spc="-29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INOM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es</a:t>
            </a:r>
            <a:r>
              <a:rPr sz="1100" spc="15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75" dirty="0">
                <a:latin typeface="Arial"/>
                <a:cs typeface="Arial"/>
              </a:rPr>
              <a:t>corriente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90" dirty="0">
                <a:latin typeface="Arial"/>
                <a:cs typeface="Arial"/>
              </a:rPr>
              <a:t>nominal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45" dirty="0">
                <a:latin typeface="Arial"/>
                <a:cs typeface="Arial"/>
              </a:rPr>
              <a:t> </a:t>
            </a:r>
            <a:r>
              <a:rPr sz="1100" spc="125" dirty="0">
                <a:latin typeface="Arial"/>
                <a:cs typeface="Arial"/>
              </a:rPr>
              <a:t>generador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100" dirty="0">
                <a:latin typeface="Arial"/>
                <a:cs typeface="Arial"/>
              </a:rPr>
              <a:t>k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es</a:t>
            </a:r>
            <a:r>
              <a:rPr sz="1100" spc="155" dirty="0">
                <a:latin typeface="Arial"/>
                <a:cs typeface="Arial"/>
              </a:rPr>
              <a:t> </a:t>
            </a:r>
            <a:r>
              <a:rPr sz="1100" spc="125" dirty="0">
                <a:latin typeface="Arial"/>
                <a:cs typeface="Arial"/>
              </a:rPr>
              <a:t>una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constante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125" dirty="0">
                <a:latin typeface="Arial"/>
                <a:cs typeface="Arial"/>
              </a:rPr>
              <a:t>que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determina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el</a:t>
            </a:r>
            <a:r>
              <a:rPr sz="1100" spc="75" dirty="0">
                <a:latin typeface="Arial"/>
                <a:cs typeface="Arial"/>
              </a:rPr>
              <a:t> factor</a:t>
            </a:r>
            <a:r>
              <a:rPr sz="1100" spc="2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</a:t>
            </a:r>
            <a:r>
              <a:rPr sz="1100" spc="185" dirty="0">
                <a:latin typeface="Arial"/>
                <a:cs typeface="Arial"/>
              </a:rPr>
              <a:t> </a:t>
            </a:r>
            <a:r>
              <a:rPr sz="1100" spc="45" dirty="0">
                <a:latin typeface="Arial"/>
                <a:cs typeface="Arial"/>
              </a:rPr>
              <a:t>servicio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del</a:t>
            </a:r>
            <a:r>
              <a:rPr sz="1100" spc="170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generador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100" dirty="0">
                <a:latin typeface="Arial"/>
                <a:cs typeface="Arial"/>
              </a:rPr>
              <a:t>En las </a:t>
            </a:r>
            <a:r>
              <a:rPr sz="1100" spc="100" dirty="0">
                <a:latin typeface="Arial"/>
                <a:cs typeface="Arial"/>
              </a:rPr>
              <a:t>estaciones </a:t>
            </a:r>
            <a:r>
              <a:rPr sz="1100" spc="105" dirty="0">
                <a:latin typeface="Arial"/>
                <a:cs typeface="Arial"/>
              </a:rPr>
              <a:t>generadoras </a:t>
            </a:r>
            <a:r>
              <a:rPr sz="1100" spc="90" dirty="0">
                <a:latin typeface="Arial"/>
                <a:cs typeface="Arial"/>
              </a:rPr>
              <a:t>asistidas, </a:t>
            </a:r>
            <a:r>
              <a:rPr sz="1100" spc="-5" dirty="0">
                <a:latin typeface="Arial"/>
                <a:cs typeface="Arial"/>
              </a:rPr>
              <a:t>la </a:t>
            </a:r>
            <a:r>
              <a:rPr sz="1100" spc="95" dirty="0">
                <a:latin typeface="Arial"/>
                <a:cs typeface="Arial"/>
              </a:rPr>
              <a:t>protección </a:t>
            </a:r>
            <a:r>
              <a:rPr sz="1100" spc="100" dirty="0">
                <a:latin typeface="Arial"/>
                <a:cs typeface="Arial"/>
              </a:rPr>
              <a:t>térmica </a:t>
            </a:r>
            <a:r>
              <a:rPr sz="1100" spc="105" dirty="0">
                <a:latin typeface="Arial"/>
                <a:cs typeface="Arial"/>
              </a:rPr>
              <a:t>generalmente emite </a:t>
            </a:r>
            <a:r>
              <a:rPr sz="1100" spc="110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una </a:t>
            </a:r>
            <a:r>
              <a:rPr sz="1100" spc="95" dirty="0">
                <a:latin typeface="Arial"/>
                <a:cs typeface="Arial"/>
              </a:rPr>
              <a:t>alarma.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estaciones desatendidas,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85" dirty="0">
                <a:latin typeface="Arial"/>
                <a:cs typeface="Arial"/>
              </a:rPr>
              <a:t>protección </a:t>
            </a:r>
            <a:r>
              <a:rPr sz="1100" spc="135" dirty="0">
                <a:latin typeface="Arial"/>
                <a:cs typeface="Arial"/>
              </a:rPr>
              <a:t>puede </a:t>
            </a:r>
            <a:r>
              <a:rPr sz="1100" spc="-5" dirty="0">
                <a:latin typeface="Arial"/>
                <a:cs typeface="Arial"/>
              </a:rPr>
              <a:t>iniciar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00" dirty="0">
                <a:latin typeface="Arial"/>
                <a:cs typeface="Arial"/>
              </a:rPr>
              <a:t>una </a:t>
            </a:r>
            <a:r>
              <a:rPr sz="1100" spc="90" dirty="0">
                <a:latin typeface="Arial"/>
                <a:cs typeface="Arial"/>
              </a:rPr>
              <a:t>acción 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80" dirty="0">
                <a:latin typeface="Arial"/>
                <a:cs typeface="Arial"/>
              </a:rPr>
              <a:t>correctiva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95" dirty="0">
                <a:latin typeface="Arial"/>
                <a:cs typeface="Arial"/>
              </a:rPr>
              <a:t>disparar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la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unidad</a:t>
            </a:r>
            <a:r>
              <a:rPr sz="1100" spc="110" dirty="0">
                <a:latin typeface="Arial"/>
                <a:cs typeface="Arial"/>
              </a:rPr>
              <a:t> </a:t>
            </a:r>
            <a:r>
              <a:rPr sz="1100" spc="114" dirty="0">
                <a:latin typeface="Arial"/>
                <a:cs typeface="Arial"/>
              </a:rPr>
              <a:t>cuando</a:t>
            </a:r>
            <a:r>
              <a:rPr sz="1100" spc="12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el</a:t>
            </a:r>
            <a:r>
              <a:rPr sz="1100" spc="320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generador</a:t>
            </a:r>
            <a:r>
              <a:rPr sz="1100" spc="114" dirty="0">
                <a:latin typeface="Arial"/>
                <a:cs typeface="Arial"/>
              </a:rPr>
              <a:t> </a:t>
            </a:r>
            <a:r>
              <a:rPr sz="1100" spc="120" dirty="0">
                <a:latin typeface="Arial"/>
                <a:cs typeface="Arial"/>
              </a:rPr>
              <a:t>excede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55" dirty="0">
                <a:latin typeface="Arial"/>
                <a:cs typeface="Arial"/>
              </a:rPr>
              <a:t>límites  </a:t>
            </a:r>
            <a:r>
              <a:rPr sz="1100" spc="10" dirty="0">
                <a:latin typeface="Arial"/>
                <a:cs typeface="Arial"/>
              </a:rPr>
              <a:t>de 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110" dirty="0">
                <a:latin typeface="Arial"/>
                <a:cs typeface="Arial"/>
              </a:rPr>
              <a:t>temperatura</a:t>
            </a:r>
            <a:r>
              <a:rPr sz="1100" spc="114" dirty="0">
                <a:latin typeface="Arial"/>
                <a:cs typeface="Arial"/>
              </a:rPr>
              <a:t> </a:t>
            </a:r>
            <a:r>
              <a:rPr sz="1100" spc="105" dirty="0">
                <a:latin typeface="Arial"/>
                <a:cs typeface="Arial"/>
              </a:rPr>
              <a:t>preestablecidos.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78345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3419" y="711834"/>
            <a:ext cx="6159500" cy="73469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33350" rIns="0" bIns="0" rtlCol="0">
            <a:spAutoFit/>
          </a:bodyPr>
          <a:lstStyle/>
          <a:p>
            <a:pPr marL="669290">
              <a:lnSpc>
                <a:spcPct val="100000"/>
              </a:lnSpc>
              <a:spcBef>
                <a:spcPts val="1050"/>
              </a:spcBef>
            </a:pPr>
            <a:r>
              <a:rPr sz="2200" b="1" spc="-5" dirty="0">
                <a:solidFill>
                  <a:srgbClr val="006FC0"/>
                </a:solidFill>
                <a:latin typeface="Arial"/>
                <a:cs typeface="Arial"/>
              </a:rPr>
              <a:t>Causas</a:t>
            </a:r>
            <a:r>
              <a:rPr sz="2200" b="1" spc="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2200" b="1" spc="-5" dirty="0">
                <a:solidFill>
                  <a:srgbClr val="006FC0"/>
                </a:solidFill>
                <a:latin typeface="Arial"/>
                <a:cs typeface="Arial"/>
              </a:rPr>
              <a:t> Desbalance</a:t>
            </a:r>
            <a:r>
              <a:rPr sz="22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220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6FC0"/>
                </a:solidFill>
                <a:latin typeface="Arial"/>
                <a:cs typeface="Arial"/>
              </a:rPr>
              <a:t>Corrientes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196" y="1624710"/>
            <a:ext cx="4963160" cy="26644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000" spc="-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2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ans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f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ma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do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es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no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f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á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icos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000" spc="-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Líneas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2000" b="1" spc="20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ansm</a:t>
            </a:r>
            <a:r>
              <a:rPr sz="2000" b="1" spc="20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sión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no</a:t>
            </a:r>
            <a:r>
              <a:rPr sz="2000" b="1" spc="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anspue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000" spc="-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Ca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g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eq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ilibr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000" b="1" spc="25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000" spc="-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Fal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as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eq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ibrad</a:t>
            </a:r>
            <a:r>
              <a:rPr sz="2000" b="1" spc="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 d</a:t>
            </a:r>
            <a:r>
              <a:rPr sz="2000" b="1" spc="1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l 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iste</a:t>
            </a:r>
            <a:r>
              <a:rPr sz="2000" b="1" spc="15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2000" spc="-2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Fa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es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abi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596" y="4938776"/>
            <a:ext cx="6242685" cy="12604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8255" algn="just">
              <a:lnSpc>
                <a:spcPct val="956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Los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cortocircuitos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desequilibrados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son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única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causa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corrientes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desequilibradas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25" dirty="0">
                <a:latin typeface="Arial"/>
                <a:cs typeface="Arial"/>
              </a:rPr>
              <a:t>devanados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5" dirty="0">
                <a:latin typeface="Arial"/>
                <a:cs typeface="Arial"/>
              </a:rPr>
              <a:t>generador. </a:t>
            </a:r>
            <a:r>
              <a:rPr sz="1200" dirty="0">
                <a:latin typeface="Arial"/>
                <a:cs typeface="Arial"/>
              </a:rPr>
              <a:t>Las </a:t>
            </a:r>
            <a:r>
              <a:rPr sz="1200" spc="50" dirty="0">
                <a:latin typeface="Arial"/>
                <a:cs typeface="Arial"/>
              </a:rPr>
              <a:t>fallas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75" dirty="0">
                <a:latin typeface="Arial"/>
                <a:cs typeface="Arial"/>
              </a:rPr>
              <a:t>serie, </a:t>
            </a:r>
            <a:r>
              <a:rPr sz="1200" spc="114" dirty="0">
                <a:latin typeface="Arial"/>
                <a:cs typeface="Arial"/>
              </a:rPr>
              <a:t>como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causadas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una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dos </a:t>
            </a:r>
            <a:r>
              <a:rPr sz="1200" spc="105" dirty="0">
                <a:latin typeface="Arial"/>
                <a:cs typeface="Arial"/>
              </a:rPr>
              <a:t>fases </a:t>
            </a:r>
            <a:r>
              <a:rPr sz="1200" spc="95" dirty="0">
                <a:latin typeface="Arial"/>
                <a:cs typeface="Arial"/>
              </a:rPr>
              <a:t>abiertas,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también </a:t>
            </a:r>
            <a:r>
              <a:rPr sz="1200" spc="125" dirty="0">
                <a:latin typeface="Arial"/>
                <a:cs typeface="Arial"/>
              </a:rPr>
              <a:t>pueden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producir </a:t>
            </a:r>
            <a:r>
              <a:rPr sz="1200" spc="120" dirty="0">
                <a:latin typeface="Arial"/>
                <a:cs typeface="Arial"/>
              </a:rPr>
              <a:t>una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cantidad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relativamente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grande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secuencia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negativa.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Arial"/>
              <a:cs typeface="Arial"/>
            </a:endParaRPr>
          </a:p>
          <a:p>
            <a:pPr marL="12700" marR="5080" algn="just">
              <a:lnSpc>
                <a:spcPts val="1370"/>
              </a:lnSpc>
            </a:pPr>
            <a:r>
              <a:rPr sz="1200" spc="90" dirty="0">
                <a:latin typeface="Arial"/>
                <a:cs typeface="Arial"/>
              </a:rPr>
              <a:t>Otras condiciones, </a:t>
            </a:r>
            <a:r>
              <a:rPr sz="1200" spc="114" dirty="0">
                <a:latin typeface="Arial"/>
                <a:cs typeface="Arial"/>
              </a:rPr>
              <a:t>como </a:t>
            </a:r>
            <a:r>
              <a:rPr sz="1200" spc="95" dirty="0">
                <a:latin typeface="Arial"/>
                <a:cs typeface="Arial"/>
              </a:rPr>
              <a:t>cargas </a:t>
            </a:r>
            <a:r>
              <a:rPr sz="1200" spc="90" dirty="0">
                <a:latin typeface="Arial"/>
                <a:cs typeface="Arial"/>
              </a:rPr>
              <a:t>desequilibradas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asimetría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línea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transmisión,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también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pueden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causar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desequilibrios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corriente.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613537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5819" y="864235"/>
            <a:ext cx="6159500" cy="73469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269875">
              <a:lnSpc>
                <a:spcPct val="100000"/>
              </a:lnSpc>
              <a:spcBef>
                <a:spcPts val="1005"/>
              </a:spcBef>
            </a:pPr>
            <a:r>
              <a:rPr dirty="0"/>
              <a:t>Desbalance</a:t>
            </a:r>
            <a:r>
              <a:rPr spc="-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5" dirty="0"/>
              <a:t>Corrientes</a:t>
            </a:r>
            <a:r>
              <a:rPr dirty="0"/>
              <a:t> </a:t>
            </a:r>
            <a:r>
              <a:rPr spc="-10" dirty="0"/>
              <a:t>del </a:t>
            </a:r>
            <a:r>
              <a:rPr spc="-5" dirty="0"/>
              <a:t>Generador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2796" y="1575943"/>
            <a:ext cx="5751195" cy="163195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1155"/>
              </a:spcBef>
            </a:pP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Produce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 corrientes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de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secuencia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negativa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que:</a:t>
            </a:r>
            <a:endParaRPr sz="1800">
              <a:latin typeface="Arial"/>
              <a:cs typeface="Arial"/>
            </a:endParaRPr>
          </a:p>
          <a:p>
            <a:pPr marL="241300" marR="157480" indent="-229235">
              <a:lnSpc>
                <a:spcPts val="2090"/>
              </a:lnSpc>
              <a:spcBef>
                <a:spcPts val="1185"/>
              </a:spcBef>
              <a:tabLst>
                <a:tab pos="241300" algn="l"/>
              </a:tabLst>
            </a:pP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-	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Causan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un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flujo magnético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que gira en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oposición </a:t>
            </a:r>
            <a:r>
              <a:rPr sz="1800" b="1" spc="-49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al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rotor.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41300" algn="l"/>
              </a:tabLst>
            </a:pPr>
            <a:r>
              <a:rPr sz="1800" dirty="0">
                <a:solidFill>
                  <a:srgbClr val="00AF50"/>
                </a:solidFill>
                <a:latin typeface="Arial"/>
                <a:cs typeface="Arial"/>
              </a:rPr>
              <a:t>-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Inducen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corrientes</a:t>
            </a:r>
            <a:r>
              <a:rPr sz="18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doble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frecuencia</a:t>
            </a:r>
            <a:r>
              <a:rPr sz="18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18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rotor.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1582" y="3465829"/>
            <a:ext cx="5854289" cy="246570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5596" y="6271005"/>
            <a:ext cx="6242685" cy="10864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000"/>
              </a:lnSpc>
              <a:spcBef>
                <a:spcPts val="155"/>
              </a:spcBef>
            </a:pPr>
            <a:r>
              <a:rPr sz="1200" spc="110" dirty="0">
                <a:latin typeface="Arial"/>
                <a:cs typeface="Arial"/>
              </a:rPr>
              <a:t>Cuando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opera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estator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trifásicas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no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balanceadas,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secuencia </a:t>
            </a:r>
            <a:r>
              <a:rPr sz="1200" spc="114" dirty="0">
                <a:latin typeface="Arial"/>
                <a:cs typeface="Arial"/>
              </a:rPr>
              <a:t>negativa </a:t>
            </a:r>
            <a:r>
              <a:rPr sz="1200" spc="110" dirty="0">
                <a:latin typeface="Arial"/>
                <a:cs typeface="Arial"/>
              </a:rPr>
              <a:t>resultante </a:t>
            </a:r>
            <a:r>
              <a:rPr sz="1200" spc="125" dirty="0">
                <a:latin typeface="Arial"/>
                <a:cs typeface="Arial"/>
              </a:rPr>
              <a:t>genera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flujo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magnético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spc="5" dirty="0">
                <a:latin typeface="Arial"/>
                <a:cs typeface="Arial"/>
              </a:rPr>
              <a:t>gira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80" dirty="0">
                <a:latin typeface="Arial"/>
                <a:cs typeface="Arial"/>
              </a:rPr>
              <a:t>oposición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95" dirty="0">
                <a:latin typeface="Arial"/>
                <a:cs typeface="Arial"/>
              </a:rPr>
              <a:t>rotor. </a:t>
            </a:r>
            <a:r>
              <a:rPr sz="1200" spc="-5" dirty="0">
                <a:latin typeface="Arial"/>
                <a:cs typeface="Arial"/>
              </a:rPr>
              <a:t>Este flujo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rotación </a:t>
            </a:r>
            <a:r>
              <a:rPr sz="1200" spc="90" dirty="0">
                <a:latin typeface="Arial"/>
                <a:cs typeface="Arial"/>
              </a:rPr>
              <a:t>inversa </a:t>
            </a:r>
            <a:r>
              <a:rPr sz="1200" spc="105" dirty="0">
                <a:latin typeface="Arial"/>
                <a:cs typeface="Arial"/>
              </a:rPr>
              <a:t>induce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corrientes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doble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frecuencia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rotor,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que</a:t>
            </a:r>
            <a:r>
              <a:rPr sz="1200" spc="140" dirty="0">
                <a:latin typeface="Arial"/>
                <a:cs typeface="Arial"/>
              </a:rPr>
              <a:t> pueden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causar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altas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temperaturas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20" dirty="0">
                <a:latin typeface="Arial"/>
                <a:cs typeface="Arial"/>
              </a:rPr>
              <a:t>algunas </a:t>
            </a:r>
            <a:r>
              <a:rPr sz="1200" spc="130" dirty="0">
                <a:latin typeface="Arial"/>
                <a:cs typeface="Arial"/>
              </a:rPr>
              <a:t>partes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25" dirty="0">
                <a:latin typeface="Arial"/>
                <a:cs typeface="Arial"/>
              </a:rPr>
              <a:t>eventualmente </a:t>
            </a:r>
            <a:r>
              <a:rPr sz="1200" spc="120" dirty="0">
                <a:latin typeface="Arial"/>
                <a:cs typeface="Arial"/>
              </a:rPr>
              <a:t>causar </a:t>
            </a:r>
            <a:r>
              <a:rPr sz="1200" spc="135" dirty="0">
                <a:latin typeface="Arial"/>
                <a:cs typeface="Arial"/>
              </a:rPr>
              <a:t>daños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83107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3419" y="757555"/>
            <a:ext cx="6253480" cy="53213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690"/>
              </a:spcBef>
            </a:pPr>
            <a:r>
              <a:rPr spc="-5" dirty="0">
                <a:solidFill>
                  <a:srgbClr val="00AFEF"/>
                </a:solidFill>
              </a:rPr>
              <a:t>Capacidad</a:t>
            </a:r>
            <a:r>
              <a:rPr dirty="0">
                <a:solidFill>
                  <a:srgbClr val="00AFEF"/>
                </a:solidFill>
              </a:rPr>
              <a:t> de</a:t>
            </a:r>
            <a:r>
              <a:rPr spc="-2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corriente</a:t>
            </a:r>
            <a:r>
              <a:rPr spc="-2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de </a:t>
            </a:r>
            <a:r>
              <a:rPr spc="-5" dirty="0">
                <a:solidFill>
                  <a:srgbClr val="00AFEF"/>
                </a:solidFill>
              </a:rPr>
              <a:t>secuencia</a:t>
            </a:r>
            <a:r>
              <a:rPr spc="5" dirty="0">
                <a:solidFill>
                  <a:srgbClr val="00AFEF"/>
                </a:solidFill>
              </a:rPr>
              <a:t> </a:t>
            </a:r>
            <a:r>
              <a:rPr spc="-5" dirty="0">
                <a:solidFill>
                  <a:srgbClr val="00AFEF"/>
                </a:solidFill>
              </a:rPr>
              <a:t>negativa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1299" y="1334769"/>
            <a:ext cx="5327097" cy="314601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4981447"/>
            <a:ext cx="6268720" cy="17938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algn="just">
              <a:lnSpc>
                <a:spcPct val="95400"/>
              </a:lnSpc>
              <a:spcBef>
                <a:spcPts val="165"/>
              </a:spcBef>
            </a:pPr>
            <a:r>
              <a:rPr sz="1200" spc="-5" dirty="0">
                <a:latin typeface="Arial"/>
                <a:cs typeface="Arial"/>
              </a:rPr>
              <a:t>Las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asimetrías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cargas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desequilibradas </a:t>
            </a:r>
            <a:r>
              <a:rPr sz="1200" spc="130" dirty="0">
                <a:latin typeface="Arial"/>
                <a:cs typeface="Arial"/>
              </a:rPr>
              <a:t>pueden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causar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corrientes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secuencia </a:t>
            </a:r>
            <a:r>
              <a:rPr sz="1200" spc="90" dirty="0">
                <a:latin typeface="Arial"/>
                <a:cs typeface="Arial"/>
              </a:rPr>
              <a:t>negativa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baja </a:t>
            </a:r>
            <a:r>
              <a:rPr sz="1200" spc="120" dirty="0">
                <a:latin typeface="Arial"/>
                <a:cs typeface="Arial"/>
              </a:rPr>
              <a:t>magnitud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larga </a:t>
            </a:r>
            <a:r>
              <a:rPr sz="1200" spc="100" dirty="0">
                <a:latin typeface="Arial"/>
                <a:cs typeface="Arial"/>
              </a:rPr>
              <a:t>duración. </a:t>
            </a:r>
            <a:r>
              <a:rPr sz="1200" spc="75" dirty="0">
                <a:latin typeface="Arial"/>
                <a:cs typeface="Arial"/>
              </a:rPr>
              <a:t>Las 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normas </a:t>
            </a:r>
            <a:r>
              <a:rPr sz="1200" spc="-55" dirty="0">
                <a:latin typeface="Arial"/>
                <a:cs typeface="Arial"/>
              </a:rPr>
              <a:t>IEEE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C50.12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e </a:t>
            </a:r>
            <a:r>
              <a:rPr sz="1200" spc="-60" dirty="0">
                <a:latin typeface="Arial"/>
                <a:cs typeface="Arial"/>
              </a:rPr>
              <a:t>IEEE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C50.13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especifican  </a:t>
            </a:r>
            <a:r>
              <a:rPr sz="1200" spc="10" dirty="0">
                <a:latin typeface="Arial"/>
                <a:cs typeface="Arial"/>
              </a:rPr>
              <a:t>la  </a:t>
            </a:r>
            <a:r>
              <a:rPr sz="1200" spc="90" dirty="0">
                <a:latin typeface="Arial"/>
                <a:cs typeface="Arial"/>
              </a:rPr>
              <a:t>corriente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secuencia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negativa </a:t>
            </a:r>
            <a:r>
              <a:rPr sz="1200" spc="95" dirty="0">
                <a:latin typeface="Arial"/>
                <a:cs typeface="Arial"/>
              </a:rPr>
              <a:t>permitida </a:t>
            </a:r>
            <a:r>
              <a:rPr sz="1200" spc="130" dirty="0">
                <a:latin typeface="Arial"/>
                <a:cs typeface="Arial"/>
              </a:rPr>
              <a:t>en </a:t>
            </a:r>
            <a:r>
              <a:rPr sz="1200" spc="110" dirty="0">
                <a:latin typeface="Arial"/>
                <a:cs typeface="Arial"/>
              </a:rPr>
              <a:t>forma </a:t>
            </a:r>
            <a:r>
              <a:rPr sz="1200" spc="100" dirty="0">
                <a:latin typeface="Arial"/>
                <a:cs typeface="Arial"/>
              </a:rPr>
              <a:t>continua </a:t>
            </a:r>
            <a:r>
              <a:rPr sz="1200" spc="125" dirty="0">
                <a:latin typeface="Arial"/>
                <a:cs typeface="Arial"/>
              </a:rPr>
              <a:t>para </a:t>
            </a:r>
            <a:r>
              <a:rPr sz="1200" spc="130" dirty="0">
                <a:latin typeface="Arial"/>
                <a:cs typeface="Arial"/>
              </a:rPr>
              <a:t>generadores,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encuentra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entre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5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ciento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corriente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nominal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 marR="12065" algn="just">
              <a:lnSpc>
                <a:spcPct val="961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tabla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muestra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estos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valores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para</a:t>
            </a:r>
            <a:r>
              <a:rPr sz="1200" spc="114" dirty="0">
                <a:latin typeface="Arial"/>
                <a:cs typeface="Arial"/>
              </a:rPr>
              <a:t> generadores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diferentes </a:t>
            </a:r>
            <a:r>
              <a:rPr sz="1200" spc="100" dirty="0">
                <a:latin typeface="Arial"/>
                <a:cs typeface="Arial"/>
              </a:rPr>
              <a:t> construcciones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rotor. </a:t>
            </a:r>
            <a:r>
              <a:rPr sz="1200" spc="90" dirty="0">
                <a:latin typeface="Arial"/>
                <a:cs typeface="Arial"/>
              </a:rPr>
              <a:t>Estos </a:t>
            </a:r>
            <a:r>
              <a:rPr sz="1200" spc="85" dirty="0">
                <a:latin typeface="Arial"/>
                <a:cs typeface="Arial"/>
              </a:rPr>
              <a:t>valores </a:t>
            </a:r>
            <a:r>
              <a:rPr sz="1200" spc="90" dirty="0">
                <a:latin typeface="Arial"/>
                <a:cs typeface="Arial"/>
              </a:rPr>
              <a:t>son </a:t>
            </a:r>
            <a:r>
              <a:rPr sz="1200" spc="80" dirty="0">
                <a:latin typeface="Arial"/>
                <a:cs typeface="Arial"/>
              </a:rPr>
              <a:t>válidos </a:t>
            </a:r>
            <a:r>
              <a:rPr sz="1200" spc="95" dirty="0">
                <a:latin typeface="Arial"/>
                <a:cs typeface="Arial"/>
              </a:rPr>
              <a:t>para condiciones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excede </a:t>
            </a:r>
            <a:r>
              <a:rPr sz="1200" dirty="0">
                <a:latin typeface="Arial"/>
                <a:cs typeface="Arial"/>
              </a:rPr>
              <a:t>su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clasificación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70" dirty="0">
                <a:latin typeface="Arial"/>
                <a:cs typeface="Arial"/>
              </a:rPr>
              <a:t>kVA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cualquier </a:t>
            </a:r>
            <a:r>
              <a:rPr sz="1200" spc="90" dirty="0">
                <a:latin typeface="Arial"/>
                <a:cs typeface="Arial"/>
              </a:rPr>
              <a:t>fase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mayor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105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por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ciento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corriente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nominal.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31495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975" y="909955"/>
            <a:ext cx="6253480" cy="53213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645"/>
              </a:spcBef>
            </a:pPr>
            <a:r>
              <a:rPr spc="-5" dirty="0">
                <a:solidFill>
                  <a:srgbClr val="00AFEF"/>
                </a:solidFill>
              </a:rPr>
              <a:t>Capacidad</a:t>
            </a:r>
            <a:r>
              <a:rPr dirty="0">
                <a:solidFill>
                  <a:srgbClr val="00AFEF"/>
                </a:solidFill>
              </a:rPr>
              <a:t> de</a:t>
            </a:r>
            <a:r>
              <a:rPr spc="-1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corriente</a:t>
            </a:r>
            <a:r>
              <a:rPr spc="-1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de</a:t>
            </a:r>
            <a:r>
              <a:rPr spc="5" dirty="0">
                <a:solidFill>
                  <a:srgbClr val="00AFEF"/>
                </a:solidFill>
              </a:rPr>
              <a:t> </a:t>
            </a:r>
            <a:r>
              <a:rPr spc="-5" dirty="0">
                <a:solidFill>
                  <a:srgbClr val="00AFEF"/>
                </a:solidFill>
              </a:rPr>
              <a:t>secuencia</a:t>
            </a:r>
            <a:r>
              <a:rPr dirty="0">
                <a:solidFill>
                  <a:srgbClr val="00AFEF"/>
                </a:solidFill>
              </a:rPr>
              <a:t> </a:t>
            </a:r>
            <a:r>
              <a:rPr spc="-5" dirty="0">
                <a:solidFill>
                  <a:srgbClr val="00AFEF"/>
                </a:solidFill>
              </a:rPr>
              <a:t>negativa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3250" y="1624711"/>
            <a:ext cx="134747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Corto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Tiempo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561" y="1889760"/>
            <a:ext cx="4974694" cy="29307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5596" y="5469128"/>
            <a:ext cx="6242685" cy="25380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10795" algn="just">
              <a:lnSpc>
                <a:spcPct val="959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75" dirty="0">
                <a:latin typeface="Arial"/>
                <a:cs typeface="Arial"/>
              </a:rPr>
              <a:t>cortocircuitos </a:t>
            </a:r>
            <a:r>
              <a:rPr sz="1200" spc="85" dirty="0">
                <a:latin typeface="Arial"/>
                <a:cs typeface="Arial"/>
              </a:rPr>
              <a:t>desequilibrados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14" dirty="0">
                <a:latin typeface="Arial"/>
                <a:cs typeface="Arial"/>
              </a:rPr>
              <a:t>fases </a:t>
            </a:r>
            <a:r>
              <a:rPr sz="1200" spc="105" dirty="0">
                <a:latin typeface="Arial"/>
                <a:cs typeface="Arial"/>
              </a:rPr>
              <a:t>abiertas </a:t>
            </a:r>
            <a:r>
              <a:rPr sz="1200" spc="120" dirty="0">
                <a:latin typeface="Arial"/>
                <a:cs typeface="Arial"/>
              </a:rPr>
              <a:t>generalmente </a:t>
            </a:r>
            <a:r>
              <a:rPr sz="1200" spc="125" dirty="0">
                <a:latin typeface="Arial"/>
                <a:cs typeface="Arial"/>
              </a:rPr>
              <a:t>causan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corrientes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secuencia </a:t>
            </a:r>
            <a:r>
              <a:rPr sz="1200" spc="90" dirty="0">
                <a:latin typeface="Arial"/>
                <a:cs typeface="Arial"/>
              </a:rPr>
              <a:t>negativa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5" dirty="0">
                <a:latin typeface="Arial"/>
                <a:cs typeface="Arial"/>
              </a:rPr>
              <a:t>gran </a:t>
            </a:r>
            <a:r>
              <a:rPr sz="1200" spc="110" dirty="0">
                <a:latin typeface="Arial"/>
                <a:cs typeface="Arial"/>
              </a:rPr>
              <a:t>magnitud. </a:t>
            </a:r>
            <a:r>
              <a:rPr sz="1200" dirty="0">
                <a:latin typeface="Arial"/>
                <a:cs typeface="Arial"/>
              </a:rPr>
              <a:t>Los </a:t>
            </a:r>
            <a:r>
              <a:rPr sz="1200" spc="125" dirty="0">
                <a:latin typeface="Arial"/>
                <a:cs typeface="Arial"/>
              </a:rPr>
              <a:t>generadores </a:t>
            </a:r>
            <a:r>
              <a:rPr sz="1200" spc="145" dirty="0">
                <a:latin typeface="Arial"/>
                <a:cs typeface="Arial"/>
              </a:rPr>
              <a:t>pueden 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soportar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estas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corrientes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durante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breve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período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tiempo.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Arial"/>
              <a:cs typeface="Arial"/>
            </a:endParaRPr>
          </a:p>
          <a:p>
            <a:pPr marL="12700" marR="9525" algn="just">
              <a:lnSpc>
                <a:spcPct val="9620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ecuación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diapositiva </a:t>
            </a:r>
            <a:r>
              <a:rPr sz="1200" spc="90" dirty="0">
                <a:latin typeface="Arial"/>
                <a:cs typeface="Arial"/>
              </a:rPr>
              <a:t>expresa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capacidad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tiempo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corto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función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corriente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de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secuencia </a:t>
            </a:r>
            <a:r>
              <a:rPr sz="1200" spc="90" dirty="0">
                <a:latin typeface="Arial"/>
                <a:cs typeface="Arial"/>
              </a:rPr>
              <a:t>negativa </a:t>
            </a:r>
            <a:r>
              <a:rPr sz="1200" dirty="0">
                <a:latin typeface="Arial"/>
                <a:cs typeface="Arial"/>
              </a:rPr>
              <a:t>I2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integrada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55" dirty="0">
                <a:latin typeface="Arial"/>
                <a:cs typeface="Arial"/>
              </a:rPr>
              <a:t>puede </a:t>
            </a:r>
            <a:r>
              <a:rPr sz="1200" spc="125" dirty="0">
                <a:latin typeface="Arial"/>
                <a:cs typeface="Arial"/>
              </a:rPr>
              <a:t>soportar </a:t>
            </a:r>
            <a:r>
              <a:rPr sz="1200" spc="135" dirty="0">
                <a:latin typeface="Arial"/>
                <a:cs typeface="Arial"/>
              </a:rPr>
              <a:t>durante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intervalo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 </a:t>
            </a:r>
            <a:r>
              <a:rPr sz="1200" spc="5" dirty="0">
                <a:latin typeface="Arial"/>
                <a:cs typeface="Arial"/>
              </a:rPr>
              <a:t>T.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factor </a:t>
            </a:r>
            <a:r>
              <a:rPr sz="1200" spc="10" dirty="0">
                <a:latin typeface="Arial"/>
                <a:cs typeface="Arial"/>
              </a:rPr>
              <a:t>K2 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depende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tipo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la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capacidad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200" spc="-70" dirty="0">
                <a:latin typeface="Arial"/>
                <a:cs typeface="Arial"/>
              </a:rPr>
              <a:t>Las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normas</a:t>
            </a:r>
            <a:r>
              <a:rPr sz="1200" spc="210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IEEE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C50.12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e </a:t>
            </a:r>
            <a:r>
              <a:rPr sz="1200" spc="-55" dirty="0">
                <a:latin typeface="Arial"/>
                <a:cs typeface="Arial"/>
              </a:rPr>
              <a:t>IEEE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C50.13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especifican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95" dirty="0">
                <a:latin typeface="Arial"/>
                <a:cs typeface="Arial"/>
              </a:rPr>
              <a:t>factores </a:t>
            </a:r>
            <a:r>
              <a:rPr sz="1200" spc="-10" dirty="0">
                <a:latin typeface="Arial"/>
                <a:cs typeface="Arial"/>
              </a:rPr>
              <a:t>K2 </a:t>
            </a:r>
            <a:r>
              <a:rPr sz="1200" spc="110" dirty="0">
                <a:latin typeface="Arial"/>
                <a:cs typeface="Arial"/>
              </a:rPr>
              <a:t>para </a:t>
            </a:r>
            <a:r>
              <a:rPr sz="1200" spc="100" dirty="0">
                <a:latin typeface="Arial"/>
                <a:cs typeface="Arial"/>
              </a:rPr>
              <a:t>varios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tipos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5" dirty="0">
                <a:latin typeface="Arial"/>
                <a:cs typeface="Arial"/>
              </a:rPr>
              <a:t>generadores.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tabla </a:t>
            </a:r>
            <a:r>
              <a:rPr sz="1200" spc="145" dirty="0">
                <a:latin typeface="Arial"/>
                <a:cs typeface="Arial"/>
              </a:rPr>
              <a:t>muestra </a:t>
            </a:r>
            <a:r>
              <a:rPr sz="1200" spc="125" dirty="0">
                <a:latin typeface="Arial"/>
                <a:cs typeface="Arial"/>
              </a:rPr>
              <a:t>estos </a:t>
            </a:r>
            <a:r>
              <a:rPr sz="1200" spc="55" dirty="0">
                <a:latin typeface="Arial"/>
                <a:cs typeface="Arial"/>
              </a:rPr>
              <a:t>valores </a:t>
            </a:r>
            <a:r>
              <a:rPr sz="1200" spc="60" dirty="0">
                <a:latin typeface="Arial"/>
                <a:cs typeface="Arial"/>
              </a:rPr>
              <a:t>hasta para </a:t>
            </a:r>
            <a:r>
              <a:rPr sz="1200" spc="120" dirty="0">
                <a:latin typeface="Arial"/>
                <a:cs typeface="Arial"/>
              </a:rPr>
              <a:t>generadores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165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rotor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cilíndrico,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enfriados </a:t>
            </a:r>
            <a:r>
              <a:rPr sz="1200" spc="114" dirty="0">
                <a:latin typeface="Arial"/>
                <a:cs typeface="Arial"/>
              </a:rPr>
              <a:t>directamente,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800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70" dirty="0">
                <a:latin typeface="Arial"/>
                <a:cs typeface="Arial"/>
              </a:rPr>
              <a:t>MVA,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capacidad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secuencia </a:t>
            </a:r>
            <a:r>
              <a:rPr sz="1200" spc="80" dirty="0">
                <a:latin typeface="Arial"/>
                <a:cs typeface="Arial"/>
              </a:rPr>
              <a:t>negativa </a:t>
            </a:r>
            <a:r>
              <a:rPr sz="1200" spc="9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corta duración </a:t>
            </a:r>
            <a:r>
              <a:rPr sz="1200" spc="100" dirty="0">
                <a:latin typeface="Arial"/>
                <a:cs typeface="Arial"/>
              </a:rPr>
              <a:t>disminuye </a:t>
            </a:r>
            <a:r>
              <a:rPr sz="1200" spc="95" dirty="0">
                <a:latin typeface="Arial"/>
                <a:cs typeface="Arial"/>
              </a:rPr>
              <a:t>linealmente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medida</a:t>
            </a:r>
            <a:r>
              <a:rPr sz="1200" spc="110" dirty="0">
                <a:latin typeface="Arial"/>
                <a:cs typeface="Arial"/>
              </a:rPr>
              <a:t> que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aumenta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capacidad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nominal.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57212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1602" y="1083081"/>
            <a:ext cx="5286987" cy="42845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5596" y="5722365"/>
            <a:ext cx="5676900" cy="3822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370"/>
              </a:lnSpc>
              <a:spcBef>
                <a:spcPts val="204"/>
              </a:spcBef>
              <a:tabLst>
                <a:tab pos="360045" algn="l"/>
                <a:tab pos="842010" algn="l"/>
                <a:tab pos="1640839" algn="l"/>
                <a:tab pos="2353945" algn="l"/>
                <a:tab pos="3552190" algn="l"/>
                <a:tab pos="4552315" algn="l"/>
                <a:tab pos="4854575" algn="l"/>
              </a:tabLst>
            </a:pPr>
            <a:r>
              <a:rPr sz="1200" spc="-10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	</a:t>
            </a:r>
            <a:r>
              <a:rPr sz="1200" spc="120" dirty="0">
                <a:latin typeface="Arial"/>
                <a:cs typeface="Arial"/>
              </a:rPr>
              <a:t>una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14" dirty="0">
                <a:latin typeface="Arial"/>
                <a:cs typeface="Arial"/>
              </a:rPr>
              <a:t>á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60" dirty="0">
                <a:latin typeface="Arial"/>
                <a:cs typeface="Arial"/>
              </a:rPr>
              <a:t>i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145" dirty="0">
                <a:latin typeface="Arial"/>
                <a:cs typeface="Arial"/>
              </a:rPr>
              <a:t>o</a:t>
            </a:r>
            <a:r>
              <a:rPr sz="1200" spc="170" dirty="0">
                <a:latin typeface="Arial"/>
                <a:cs typeface="Arial"/>
              </a:rPr>
              <a:t>m</a:t>
            </a:r>
            <a:r>
              <a:rPr sz="1200" spc="114" dirty="0">
                <a:latin typeface="Arial"/>
                <a:cs typeface="Arial"/>
              </a:rPr>
              <a:t>ú</a:t>
            </a:r>
            <a:r>
              <a:rPr sz="1200" spc="120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14" dirty="0">
                <a:latin typeface="Arial"/>
                <a:cs typeface="Arial"/>
              </a:rPr>
              <a:t>o</a:t>
            </a:r>
            <a:r>
              <a:rPr sz="1200" spc="125" dirty="0">
                <a:latin typeface="Arial"/>
                <a:cs typeface="Arial"/>
              </a:rPr>
              <a:t>p</a:t>
            </a:r>
            <a:r>
              <a:rPr sz="1200" spc="114" dirty="0">
                <a:latin typeface="Arial"/>
                <a:cs typeface="Arial"/>
              </a:rPr>
              <a:t>o</a:t>
            </a:r>
            <a:r>
              <a:rPr sz="1200" spc="95" dirty="0">
                <a:latin typeface="Arial"/>
                <a:cs typeface="Arial"/>
              </a:rPr>
              <a:t>rc</a:t>
            </a:r>
            <a:r>
              <a:rPr sz="1200" spc="40" dirty="0">
                <a:latin typeface="Arial"/>
                <a:cs typeface="Arial"/>
              </a:rPr>
              <a:t>i</a:t>
            </a:r>
            <a:r>
              <a:rPr sz="1200" spc="140" dirty="0">
                <a:latin typeface="Arial"/>
                <a:cs typeface="Arial"/>
              </a:rPr>
              <a:t>o</a:t>
            </a:r>
            <a:r>
              <a:rPr sz="1200" spc="114" dirty="0">
                <a:latin typeface="Arial"/>
                <a:cs typeface="Arial"/>
              </a:rPr>
              <a:t>n</a:t>
            </a:r>
            <a:r>
              <a:rPr sz="1200" spc="125" dirty="0">
                <a:latin typeface="Arial"/>
                <a:cs typeface="Arial"/>
              </a:rPr>
              <a:t>a</a:t>
            </a:r>
            <a:r>
              <a:rPr sz="1200" spc="70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14" dirty="0">
                <a:latin typeface="Arial"/>
                <a:cs typeface="Arial"/>
              </a:rPr>
              <a:t>o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114" dirty="0">
                <a:latin typeface="Arial"/>
                <a:cs typeface="Arial"/>
              </a:rPr>
              <a:t>ec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75" dirty="0">
                <a:latin typeface="Arial"/>
                <a:cs typeface="Arial"/>
              </a:rPr>
              <a:t>ió</a:t>
            </a:r>
            <a:r>
              <a:rPr sz="1200" spc="120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	al	</a:t>
            </a:r>
            <a:r>
              <a:rPr sz="1200" spc="95" dirty="0">
                <a:latin typeface="Arial"/>
                <a:cs typeface="Arial"/>
              </a:rPr>
              <a:t>g</a:t>
            </a:r>
            <a:r>
              <a:rPr sz="1200" spc="120" dirty="0">
                <a:latin typeface="Arial"/>
                <a:cs typeface="Arial"/>
              </a:rPr>
              <a:t>e</a:t>
            </a:r>
            <a:r>
              <a:rPr sz="1200" spc="95" dirty="0">
                <a:latin typeface="Arial"/>
                <a:cs typeface="Arial"/>
              </a:rPr>
              <a:t>nera</a:t>
            </a:r>
            <a:r>
              <a:rPr sz="1200" spc="120" dirty="0">
                <a:latin typeface="Arial"/>
                <a:cs typeface="Arial"/>
              </a:rPr>
              <a:t>d</a:t>
            </a:r>
            <a:r>
              <a:rPr sz="1200" spc="95" dirty="0">
                <a:latin typeface="Arial"/>
                <a:cs typeface="Arial"/>
              </a:rPr>
              <a:t>o</a:t>
            </a:r>
            <a:r>
              <a:rPr sz="1200" spc="45" dirty="0">
                <a:latin typeface="Arial"/>
                <a:cs typeface="Arial"/>
              </a:rPr>
              <a:t>r  </a:t>
            </a:r>
            <a:r>
              <a:rPr sz="1200" spc="95" dirty="0">
                <a:latin typeface="Arial"/>
                <a:cs typeface="Arial"/>
              </a:rPr>
              <a:t>condiciones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externas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desequilibrio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que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podrían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dañar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39865" y="5722365"/>
            <a:ext cx="377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latin typeface="Arial"/>
                <a:cs typeface="Arial"/>
              </a:rPr>
              <a:t>pa</a:t>
            </a:r>
            <a:r>
              <a:rPr sz="1200" spc="70" dirty="0">
                <a:latin typeface="Arial"/>
                <a:cs typeface="Arial"/>
              </a:rPr>
              <a:t>r</a:t>
            </a:r>
            <a:r>
              <a:rPr sz="1200" spc="90" dirty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596" y="6295390"/>
            <a:ext cx="6243320" cy="254381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10795" algn="just">
              <a:lnSpc>
                <a:spcPct val="956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Un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sobrecorriente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secuencia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negativa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tiempo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inverso </a:t>
            </a:r>
            <a:r>
              <a:rPr sz="1200" spc="95" dirty="0">
                <a:latin typeface="Arial"/>
                <a:cs typeface="Arial"/>
              </a:rPr>
              <a:t> proporciona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spc="105" dirty="0">
                <a:latin typeface="Arial"/>
                <a:cs typeface="Arial"/>
              </a:rPr>
              <a:t>contra </a:t>
            </a:r>
            <a:r>
              <a:rPr sz="1200" spc="80" dirty="0">
                <a:latin typeface="Arial"/>
                <a:cs typeface="Arial"/>
              </a:rPr>
              <a:t>desequilibrios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(46).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ecuación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diapositiva </a:t>
            </a:r>
            <a:r>
              <a:rPr sz="1200" spc="85" dirty="0">
                <a:latin typeface="Arial"/>
                <a:cs typeface="Arial"/>
              </a:rPr>
              <a:t>describe </a:t>
            </a:r>
            <a:r>
              <a:rPr sz="1200" spc="9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característica </a:t>
            </a:r>
            <a:r>
              <a:rPr sz="1200" spc="95" dirty="0">
                <a:latin typeface="Arial"/>
                <a:cs typeface="Arial"/>
              </a:rPr>
              <a:t>tiempo-corriente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elemento.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7100"/>
              </a:lnSpc>
              <a:spcBef>
                <a:spcPts val="5"/>
              </a:spcBef>
            </a:pPr>
            <a:r>
              <a:rPr sz="1200" spc="100" dirty="0">
                <a:latin typeface="Arial"/>
                <a:cs typeface="Arial"/>
              </a:rPr>
              <a:t>Se </a:t>
            </a:r>
            <a:r>
              <a:rPr sz="1200" spc="85" dirty="0">
                <a:latin typeface="Arial"/>
                <a:cs typeface="Arial"/>
              </a:rPr>
              <a:t>debería </a:t>
            </a:r>
            <a:r>
              <a:rPr sz="1200" spc="80" dirty="0">
                <a:latin typeface="Arial"/>
                <a:cs typeface="Arial"/>
              </a:rPr>
              <a:t>ajustar </a:t>
            </a:r>
            <a:r>
              <a:rPr sz="1200" spc="-20" dirty="0">
                <a:latin typeface="Arial"/>
                <a:cs typeface="Arial"/>
              </a:rPr>
              <a:t>K2 </a:t>
            </a:r>
            <a:r>
              <a:rPr sz="1200" dirty="0">
                <a:latin typeface="Arial"/>
                <a:cs typeface="Arial"/>
              </a:rPr>
              <a:t>igual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al </a:t>
            </a:r>
            <a:r>
              <a:rPr sz="1200" spc="75" dirty="0">
                <a:latin typeface="Arial"/>
                <a:cs typeface="Arial"/>
              </a:rPr>
              <a:t>factor </a:t>
            </a:r>
            <a:r>
              <a:rPr sz="1200" spc="-10" dirty="0">
                <a:latin typeface="Arial"/>
                <a:cs typeface="Arial"/>
              </a:rPr>
              <a:t>K2 </a:t>
            </a:r>
            <a:r>
              <a:rPr sz="1200" spc="114" dirty="0">
                <a:latin typeface="Arial"/>
                <a:cs typeface="Arial"/>
              </a:rPr>
              <a:t>del </a:t>
            </a:r>
            <a:r>
              <a:rPr sz="1200" spc="130" dirty="0">
                <a:latin typeface="Arial"/>
                <a:cs typeface="Arial"/>
              </a:rPr>
              <a:t>generador.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tiempo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inverso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activa </a:t>
            </a:r>
            <a:r>
              <a:rPr sz="1200" spc="90" dirty="0">
                <a:latin typeface="Arial"/>
                <a:cs typeface="Arial"/>
              </a:rPr>
              <a:t>cuando </a:t>
            </a:r>
            <a:r>
              <a:rPr sz="1200" spc="75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secuencia </a:t>
            </a:r>
            <a:r>
              <a:rPr sz="1200" spc="90" dirty="0">
                <a:latin typeface="Arial"/>
                <a:cs typeface="Arial"/>
              </a:rPr>
              <a:t>negativa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unidad </a:t>
            </a:r>
            <a:r>
              <a:rPr sz="1200" spc="25" dirty="0">
                <a:latin typeface="Arial"/>
                <a:cs typeface="Arial"/>
              </a:rPr>
              <a:t>es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mayor que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valor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umbral </a:t>
            </a:r>
            <a:r>
              <a:rPr sz="1200" spc="90" dirty="0">
                <a:latin typeface="Arial"/>
                <a:cs typeface="Arial"/>
              </a:rPr>
              <a:t>pre-ajustado </a:t>
            </a:r>
            <a:r>
              <a:rPr sz="1200" spc="85" dirty="0">
                <a:latin typeface="Arial"/>
                <a:cs typeface="Arial"/>
              </a:rPr>
              <a:t>I2pu.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90" dirty="0">
                <a:latin typeface="Arial"/>
                <a:cs typeface="Arial"/>
              </a:rPr>
              <a:t>mínimo </a:t>
            </a:r>
            <a:r>
              <a:rPr sz="1200" dirty="0">
                <a:latin typeface="Arial"/>
                <a:cs typeface="Arial"/>
              </a:rPr>
              <a:t>valor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I2pu </a:t>
            </a:r>
            <a:r>
              <a:rPr sz="1200" spc="-5" dirty="0">
                <a:latin typeface="Arial"/>
                <a:cs typeface="Arial"/>
              </a:rPr>
              <a:t>es </a:t>
            </a:r>
            <a:r>
              <a:rPr sz="1200" spc="-10" dirty="0">
                <a:latin typeface="Arial"/>
                <a:cs typeface="Arial"/>
              </a:rPr>
              <a:t>el </a:t>
            </a:r>
            <a:r>
              <a:rPr sz="1200" spc="140" dirty="0">
                <a:latin typeface="Arial"/>
                <a:cs typeface="Arial"/>
              </a:rPr>
              <a:t>2</a:t>
            </a:r>
            <a:r>
              <a:rPr sz="1200" spc="140" dirty="0">
                <a:latin typeface="PMingLiU"/>
                <a:cs typeface="PMingLiU"/>
              </a:rPr>
              <a:t>% </a:t>
            </a:r>
            <a:r>
              <a:rPr sz="1200" spc="145" dirty="0">
                <a:latin typeface="PMingLiU"/>
                <a:cs typeface="PMingLiU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INOM. </a:t>
            </a:r>
            <a:r>
              <a:rPr sz="1200" spc="45" dirty="0">
                <a:latin typeface="Arial"/>
                <a:cs typeface="Arial"/>
              </a:rPr>
              <a:t>Hay </a:t>
            </a:r>
            <a:r>
              <a:rPr sz="1200" spc="50" dirty="0">
                <a:latin typeface="Arial"/>
                <a:cs typeface="Arial"/>
              </a:rPr>
              <a:t>que </a:t>
            </a:r>
            <a:r>
              <a:rPr sz="1200" spc="55" dirty="0">
                <a:latin typeface="Arial"/>
                <a:cs typeface="Arial"/>
              </a:rPr>
              <a:t>ajustar </a:t>
            </a:r>
            <a:r>
              <a:rPr sz="1200" dirty="0">
                <a:latin typeface="Arial"/>
                <a:cs typeface="Arial"/>
              </a:rPr>
              <a:t>I2pu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dirty="0">
                <a:latin typeface="Arial"/>
                <a:cs typeface="Arial"/>
              </a:rPr>
              <a:t>un valor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ligeramente </a:t>
            </a:r>
            <a:r>
              <a:rPr sz="1200" spc="120" dirty="0">
                <a:latin typeface="Arial"/>
                <a:cs typeface="Arial"/>
              </a:rPr>
              <a:t>mayor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secuencia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negativa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permitida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en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forma</a:t>
            </a:r>
            <a:r>
              <a:rPr sz="1200" spc="95" dirty="0">
                <a:latin typeface="Arial"/>
                <a:cs typeface="Arial"/>
              </a:rPr>
              <a:t> continua.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Arial"/>
              <a:cs typeface="Arial"/>
            </a:endParaRPr>
          </a:p>
          <a:p>
            <a:pPr marL="12700" marR="8255" algn="just">
              <a:lnSpc>
                <a:spcPct val="95800"/>
              </a:lnSpc>
            </a:pPr>
            <a:r>
              <a:rPr sz="1200" spc="90" dirty="0">
                <a:latin typeface="Arial"/>
                <a:cs typeface="Arial"/>
              </a:rPr>
              <a:t>Como  </a:t>
            </a:r>
            <a:r>
              <a:rPr sz="1200" dirty="0">
                <a:latin typeface="Arial"/>
                <a:cs typeface="Arial"/>
              </a:rPr>
              <a:t>se    </a:t>
            </a:r>
            <a:r>
              <a:rPr sz="1200" spc="140" dirty="0">
                <a:latin typeface="Arial"/>
                <a:cs typeface="Arial"/>
              </a:rPr>
              <a:t>muestra  </a:t>
            </a:r>
            <a:r>
              <a:rPr sz="1200" dirty="0">
                <a:latin typeface="Arial"/>
                <a:cs typeface="Arial"/>
              </a:rPr>
              <a:t>en    </a:t>
            </a:r>
            <a:r>
              <a:rPr sz="1200" spc="10" dirty="0">
                <a:latin typeface="Arial"/>
                <a:cs typeface="Arial"/>
              </a:rPr>
              <a:t>la   </a:t>
            </a:r>
            <a:r>
              <a:rPr sz="1200" spc="65" dirty="0">
                <a:latin typeface="Arial"/>
                <a:cs typeface="Arial"/>
              </a:rPr>
              <a:t>figura,  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34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características   </a:t>
            </a:r>
            <a:r>
              <a:rPr sz="1200" spc="90" dirty="0">
                <a:latin typeface="Arial"/>
                <a:cs typeface="Arial"/>
              </a:rPr>
              <a:t>tiempo-corriente 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85" dirty="0">
                <a:latin typeface="Arial"/>
                <a:cs typeface="Arial"/>
              </a:rPr>
              <a:t>ecuencia </a:t>
            </a:r>
            <a:r>
              <a:rPr sz="1200" spc="80" dirty="0">
                <a:latin typeface="Arial"/>
                <a:cs typeface="Arial"/>
              </a:rPr>
              <a:t>negativa </a:t>
            </a:r>
            <a:r>
              <a:rPr sz="1200" spc="90" dirty="0">
                <a:latin typeface="Arial"/>
                <a:cs typeface="Arial"/>
              </a:rPr>
              <a:t>son una </a:t>
            </a:r>
            <a:r>
              <a:rPr sz="1200" spc="75" dirty="0">
                <a:latin typeface="Arial"/>
                <a:cs typeface="Arial"/>
              </a:rPr>
              <a:t>familia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líneas </a:t>
            </a:r>
            <a:r>
              <a:rPr sz="1200" spc="110" dirty="0">
                <a:latin typeface="Arial"/>
                <a:cs typeface="Arial"/>
              </a:rPr>
              <a:t>rectas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pendiente </a:t>
            </a:r>
            <a:r>
              <a:rPr sz="1200" dirty="0">
                <a:latin typeface="Arial"/>
                <a:cs typeface="Arial"/>
              </a:rPr>
              <a:t>igual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–2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cuando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trazan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usando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escala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logarítmica.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66470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5819" y="909955"/>
            <a:ext cx="6007100" cy="74803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marL="217804">
              <a:lnSpc>
                <a:spcPct val="100000"/>
              </a:lnSpc>
              <a:spcBef>
                <a:spcPts val="890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Causas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comunes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2000" b="1" spc="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Pérdida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Campo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(LOF)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8598" y="1337944"/>
            <a:ext cx="2205454" cy="3827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1856358"/>
            <a:ext cx="6236970" cy="369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98500">
              <a:lnSpc>
                <a:spcPct val="100000"/>
              </a:lnSpc>
              <a:spcBef>
                <a:spcPts val="105"/>
              </a:spcBef>
            </a:pPr>
            <a:r>
              <a:rPr sz="16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600" spc="1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Disparo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accidental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6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interruptor</a:t>
            </a:r>
            <a:r>
              <a:rPr sz="16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</a:pPr>
            <a:r>
              <a:rPr sz="16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600" spc="11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Circuito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abierto</a:t>
            </a:r>
            <a:r>
              <a:rPr sz="1600" b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600" b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  <a:spcBef>
                <a:spcPts val="5"/>
              </a:spcBef>
            </a:pPr>
            <a:r>
              <a:rPr sz="16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600" spc="1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Cortocircuito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</a:pPr>
            <a:r>
              <a:rPr sz="16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600" spc="1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1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regulador</a:t>
            </a:r>
            <a:r>
              <a:rPr sz="16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voltaje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</a:pPr>
            <a:r>
              <a:rPr sz="16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600" spc="1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Pérdida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r>
              <a:rPr sz="16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6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excitatriz principal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</a:pPr>
            <a:r>
              <a:rPr sz="1600" spc="5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6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Pérdida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 de</a:t>
            </a:r>
            <a:r>
              <a:rPr sz="1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suministro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00AF50"/>
                </a:solidFill>
                <a:latin typeface="Arial"/>
                <a:cs typeface="Arial"/>
              </a:rPr>
              <a:t>CA</a:t>
            </a:r>
            <a:r>
              <a:rPr sz="1600" b="1" spc="-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al</a:t>
            </a:r>
            <a:r>
              <a:rPr sz="1600" b="1" spc="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sistema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 de</a:t>
            </a:r>
            <a:r>
              <a:rPr sz="16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excitación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Arial"/>
              <a:cs typeface="Arial"/>
            </a:endParaRPr>
          </a:p>
          <a:p>
            <a:pPr marL="12700" marR="5080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Un </a:t>
            </a:r>
            <a:r>
              <a:rPr sz="1200" spc="130" dirty="0">
                <a:latin typeface="Arial"/>
                <a:cs typeface="Arial"/>
              </a:rPr>
              <a:t>generador </a:t>
            </a:r>
            <a:r>
              <a:rPr sz="1200" spc="150" dirty="0">
                <a:latin typeface="Arial"/>
                <a:cs typeface="Arial"/>
              </a:rPr>
              <a:t>puede </a:t>
            </a:r>
            <a:r>
              <a:rPr sz="1200" spc="125" dirty="0">
                <a:latin typeface="Arial"/>
                <a:cs typeface="Arial"/>
              </a:rPr>
              <a:t>perder </a:t>
            </a:r>
            <a:r>
              <a:rPr sz="1200" spc="100" dirty="0">
                <a:latin typeface="Arial"/>
                <a:cs typeface="Arial"/>
              </a:rPr>
              <a:t>total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100" dirty="0">
                <a:latin typeface="Arial"/>
                <a:cs typeface="Arial"/>
              </a:rPr>
              <a:t>parcialmente </a:t>
            </a:r>
            <a:r>
              <a:rPr sz="1200" dirty="0">
                <a:latin typeface="Arial"/>
                <a:cs typeface="Arial"/>
              </a:rPr>
              <a:t>su </a:t>
            </a:r>
            <a:r>
              <a:rPr sz="1200" spc="75" dirty="0">
                <a:latin typeface="Arial"/>
                <a:cs typeface="Arial"/>
              </a:rPr>
              <a:t>excitación </a:t>
            </a:r>
            <a:r>
              <a:rPr sz="1200" spc="105" dirty="0">
                <a:latin typeface="Arial"/>
                <a:cs typeface="Arial"/>
              </a:rPr>
              <a:t>como </a:t>
            </a:r>
            <a:r>
              <a:rPr sz="1200" spc="80" dirty="0">
                <a:latin typeface="Arial"/>
                <a:cs typeface="Arial"/>
              </a:rPr>
              <a:t>resultado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disparo </a:t>
            </a:r>
            <a:r>
              <a:rPr sz="1200" spc="90" dirty="0">
                <a:latin typeface="Arial"/>
                <a:cs typeface="Arial"/>
              </a:rPr>
              <a:t>accidental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interruptor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campo, </a:t>
            </a:r>
            <a:r>
              <a:rPr sz="1200" spc="70" dirty="0">
                <a:latin typeface="Arial"/>
                <a:cs typeface="Arial"/>
              </a:rPr>
              <a:t>circuito </a:t>
            </a:r>
            <a:r>
              <a:rPr sz="1200" spc="75" dirty="0">
                <a:latin typeface="Arial"/>
                <a:cs typeface="Arial"/>
              </a:rPr>
              <a:t>abierto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campo,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cortocircuito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campo </a:t>
            </a:r>
            <a:r>
              <a:rPr sz="1200" spc="105" dirty="0">
                <a:latin typeface="Arial"/>
                <a:cs typeface="Arial"/>
              </a:rPr>
              <a:t>(descarga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anillo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deslizante,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ejemplo), </a:t>
            </a:r>
            <a:r>
              <a:rPr sz="1200" spc="5" dirty="0">
                <a:latin typeface="Arial"/>
                <a:cs typeface="Arial"/>
              </a:rPr>
              <a:t>falla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del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regulador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o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pérdida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excitación.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7094" y="784859"/>
            <a:ext cx="5965825" cy="53213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R="99060" algn="ctr">
              <a:lnSpc>
                <a:spcPct val="100000"/>
              </a:lnSpc>
              <a:spcBef>
                <a:spcPts val="715"/>
              </a:spcBef>
            </a:pPr>
            <a:r>
              <a:rPr dirty="0"/>
              <a:t>Efectos</a:t>
            </a:r>
            <a:r>
              <a:rPr spc="-10" dirty="0"/>
              <a:t> </a:t>
            </a:r>
            <a:r>
              <a:rPr spc="-15" dirty="0"/>
              <a:t>de</a:t>
            </a:r>
            <a:r>
              <a:rPr spc="-25" dirty="0"/>
              <a:t> </a:t>
            </a:r>
            <a:r>
              <a:rPr spc="5" dirty="0"/>
              <a:t>la</a:t>
            </a:r>
            <a:r>
              <a:rPr spc="-5" dirty="0"/>
              <a:t> </a:t>
            </a:r>
            <a:r>
              <a:rPr dirty="0"/>
              <a:t>pérdida</a:t>
            </a:r>
            <a:r>
              <a:rPr spc="-30" dirty="0"/>
              <a:t> </a:t>
            </a:r>
            <a:r>
              <a:rPr spc="-15" dirty="0"/>
              <a:t>de</a:t>
            </a:r>
            <a:r>
              <a:rPr spc="-5" dirty="0"/>
              <a:t> </a:t>
            </a:r>
            <a:r>
              <a:rPr dirty="0"/>
              <a:t>campo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8685" y="1331721"/>
            <a:ext cx="6042660" cy="293116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46379" marR="9525" indent="-228600">
              <a:lnSpc>
                <a:spcPts val="2090"/>
              </a:lnSpc>
              <a:spcBef>
                <a:spcPts val="225"/>
              </a:spcBef>
              <a:tabLst>
                <a:tab pos="767080" algn="l"/>
                <a:tab pos="2338705" algn="l"/>
                <a:tab pos="2921000" algn="l"/>
                <a:tab pos="3703954" algn="l"/>
                <a:tab pos="4897755" algn="l"/>
                <a:tab pos="5896610" algn="l"/>
              </a:tabLst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rat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l	rot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a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nta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eb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o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 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corrientes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Foucault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246379" marR="14604" indent="-228600">
              <a:lnSpc>
                <a:spcPts val="2060"/>
              </a:lnSpc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temperatura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 estator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aumenta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debido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alto </a:t>
            </a:r>
            <a:r>
              <a:rPr sz="1800" b="1" spc="-49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consumo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potencia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reactiva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Pueden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producirse</a:t>
            </a:r>
            <a:r>
              <a:rPr sz="1800" b="1" spc="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torques pulsantes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>
              <a:latin typeface="Arial"/>
              <a:cs typeface="Arial"/>
            </a:endParaRPr>
          </a:p>
          <a:p>
            <a:pPr marL="246379" marR="5080" indent="-228600">
              <a:lnSpc>
                <a:spcPts val="2090"/>
              </a:lnSpc>
              <a:tabLst>
                <a:tab pos="721360" algn="l"/>
                <a:tab pos="1746885" algn="l"/>
                <a:tab pos="2093595" algn="l"/>
                <a:tab pos="3010535" algn="l"/>
                <a:tab pos="3406775" algn="l"/>
                <a:tab pos="4813935" algn="l"/>
                <a:tab pos="5290185" algn="l"/>
              </a:tabLst>
            </a:pPr>
            <a:r>
              <a:rPr sz="1800" dirty="0">
                <a:solidFill>
                  <a:srgbClr val="00AF50"/>
                </a:solidFill>
                <a:latin typeface="Wingdings"/>
                <a:cs typeface="Wingdings"/>
              </a:rPr>
              <a:t></a:t>
            </a:r>
            <a:r>
              <a:rPr sz="18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1800" b="1" spc="37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sistema</a:t>
            </a:r>
            <a:r>
              <a:rPr sz="1800" b="1" spc="3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spc="3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energía</a:t>
            </a:r>
            <a:r>
              <a:rPr sz="1800" b="1" spc="3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puede</a:t>
            </a:r>
            <a:r>
              <a:rPr sz="1800" b="1" spc="3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experimentar</a:t>
            </a:r>
            <a:r>
              <a:rPr sz="1800" b="1" spc="4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colapso </a:t>
            </a:r>
            <a:r>
              <a:rPr sz="1800" b="1" spc="-48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si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ó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n	o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800" b="1" spc="-30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es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ab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8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ad	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	es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ado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05"/>
              </a:lnSpc>
              <a:tabLst>
                <a:tab pos="246379" algn="l"/>
                <a:tab pos="5942965" algn="l"/>
              </a:tabLst>
            </a:pPr>
            <a:r>
              <a:rPr sz="1800" b="1" u="sng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estacionario.	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596" y="4405121"/>
            <a:ext cx="6242050" cy="336422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200" spc="110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 </a:t>
            </a:r>
            <a:r>
              <a:rPr sz="1200" spc="110" dirty="0">
                <a:latin typeface="Arial"/>
                <a:cs typeface="Arial"/>
              </a:rPr>
              <a:t>pierde </a:t>
            </a:r>
            <a:r>
              <a:rPr sz="1200" spc="55" dirty="0">
                <a:latin typeface="Arial"/>
                <a:cs typeface="Arial"/>
              </a:rPr>
              <a:t>la </a:t>
            </a:r>
            <a:r>
              <a:rPr sz="1200" spc="65" dirty="0">
                <a:latin typeface="Arial"/>
                <a:cs typeface="Arial"/>
              </a:rPr>
              <a:t>excitación,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extingue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gradualmente </a:t>
            </a:r>
            <a:r>
              <a:rPr sz="1200" dirty="0">
                <a:latin typeface="Arial"/>
                <a:cs typeface="Arial"/>
              </a:rPr>
              <a:t>y el </a:t>
            </a:r>
            <a:r>
              <a:rPr sz="1200" spc="105" dirty="0">
                <a:latin typeface="Arial"/>
                <a:cs typeface="Arial"/>
              </a:rPr>
              <a:t>acoplamiento </a:t>
            </a:r>
            <a:r>
              <a:rPr sz="1200" spc="114" dirty="0">
                <a:latin typeface="Arial"/>
                <a:cs typeface="Arial"/>
              </a:rPr>
              <a:t>magnético </a:t>
            </a:r>
            <a:r>
              <a:rPr sz="1200" spc="130" dirty="0">
                <a:latin typeface="Arial"/>
                <a:cs typeface="Arial"/>
              </a:rPr>
              <a:t>entre </a:t>
            </a:r>
            <a:r>
              <a:rPr sz="1200" spc="70" dirty="0">
                <a:latin typeface="Arial"/>
                <a:cs typeface="Arial"/>
              </a:rPr>
              <a:t>los </a:t>
            </a:r>
            <a:r>
              <a:rPr sz="1200" spc="130" dirty="0">
                <a:latin typeface="Arial"/>
                <a:cs typeface="Arial"/>
              </a:rPr>
              <a:t>campos </a:t>
            </a:r>
            <a:r>
              <a:rPr sz="1200" spc="114" dirty="0">
                <a:latin typeface="Arial"/>
                <a:cs typeface="Arial"/>
              </a:rPr>
              <a:t>magnéticos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estator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eventualmente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disminuye </a:t>
            </a:r>
            <a:r>
              <a:rPr sz="1200" spc="95" dirty="0">
                <a:latin typeface="Arial"/>
                <a:cs typeface="Arial"/>
              </a:rPr>
              <a:t>hasta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punto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máquina </a:t>
            </a:r>
            <a:r>
              <a:rPr sz="1200" spc="105" dirty="0">
                <a:latin typeface="Arial"/>
                <a:cs typeface="Arial"/>
              </a:rPr>
              <a:t>pierde </a:t>
            </a:r>
            <a:r>
              <a:rPr sz="1200" spc="85" dirty="0">
                <a:latin typeface="Arial"/>
                <a:cs typeface="Arial"/>
              </a:rPr>
              <a:t>sincronismo.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velocidad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0" dirty="0">
                <a:latin typeface="Arial"/>
                <a:cs typeface="Arial"/>
              </a:rPr>
              <a:t>rotor </a:t>
            </a:r>
            <a:r>
              <a:rPr sz="1200" spc="150" dirty="0">
                <a:latin typeface="Arial"/>
                <a:cs typeface="Arial"/>
              </a:rPr>
              <a:t>aumenta a </a:t>
            </a:r>
            <a:r>
              <a:rPr sz="1200" dirty="0">
                <a:latin typeface="Arial"/>
                <a:cs typeface="Arial"/>
              </a:rPr>
              <a:t>un valor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por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el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cual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máquina, </a:t>
            </a:r>
            <a:r>
              <a:rPr sz="1200" spc="120" dirty="0">
                <a:latin typeface="Arial"/>
                <a:cs typeface="Arial"/>
              </a:rPr>
              <a:t>operando </a:t>
            </a:r>
            <a:r>
              <a:rPr sz="1200" spc="135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inducción, </a:t>
            </a:r>
            <a:r>
              <a:rPr sz="1200" spc="120" dirty="0">
                <a:latin typeface="Arial"/>
                <a:cs typeface="Arial"/>
              </a:rPr>
              <a:t>produce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potencia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activa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demandada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potencia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esta  </a:t>
            </a:r>
            <a:r>
              <a:rPr sz="1200" spc="100" dirty="0">
                <a:latin typeface="Arial"/>
                <a:cs typeface="Arial"/>
              </a:rPr>
              <a:t>nueva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condición. </a:t>
            </a:r>
            <a:r>
              <a:rPr sz="1200" spc="-75" dirty="0">
                <a:latin typeface="Arial"/>
                <a:cs typeface="Arial"/>
              </a:rPr>
              <a:t>Al </a:t>
            </a:r>
            <a:r>
              <a:rPr sz="1200" spc="85" dirty="0">
                <a:latin typeface="Arial"/>
                <a:cs typeface="Arial"/>
              </a:rPr>
              <a:t>funcionar </a:t>
            </a:r>
            <a:r>
              <a:rPr sz="1200" spc="110" dirty="0">
                <a:latin typeface="Arial"/>
                <a:cs typeface="Arial"/>
              </a:rPr>
              <a:t>como </a:t>
            </a:r>
            <a:r>
              <a:rPr sz="1200" spc="135" dirty="0">
                <a:latin typeface="Arial"/>
                <a:cs typeface="Arial"/>
              </a:rPr>
              <a:t>una máquina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inducción,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25" dirty="0">
                <a:latin typeface="Arial"/>
                <a:cs typeface="Arial"/>
              </a:rPr>
              <a:t>generador </a:t>
            </a:r>
            <a:r>
              <a:rPr sz="1200" spc="114" dirty="0">
                <a:latin typeface="Arial"/>
                <a:cs typeface="Arial"/>
              </a:rPr>
              <a:t>extrae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grandes </a:t>
            </a:r>
            <a:r>
              <a:rPr sz="1200" spc="120" dirty="0">
                <a:latin typeface="Arial"/>
                <a:cs typeface="Arial"/>
              </a:rPr>
              <a:t>cantidades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potencia </a:t>
            </a:r>
            <a:r>
              <a:rPr sz="1200" spc="85" dirty="0">
                <a:latin typeface="Arial"/>
                <a:cs typeface="Arial"/>
              </a:rPr>
              <a:t>reactiva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05" dirty="0">
                <a:latin typeface="Arial"/>
                <a:cs typeface="Arial"/>
              </a:rPr>
              <a:t>sistema, </a:t>
            </a:r>
            <a:r>
              <a:rPr sz="1200" spc="10" dirty="0">
                <a:latin typeface="Arial"/>
                <a:cs typeface="Arial"/>
              </a:rPr>
              <a:t>lo </a:t>
            </a:r>
            <a:r>
              <a:rPr sz="1200" spc="120" dirty="0">
                <a:latin typeface="Arial"/>
                <a:cs typeface="Arial"/>
              </a:rPr>
              <a:t>que </a:t>
            </a:r>
            <a:r>
              <a:rPr sz="1200" spc="105" dirty="0">
                <a:latin typeface="Arial"/>
                <a:cs typeface="Arial"/>
              </a:rPr>
              <a:t>provoca </a:t>
            </a:r>
            <a:r>
              <a:rPr sz="1200" spc="100" dirty="0">
                <a:latin typeface="Arial"/>
                <a:cs typeface="Arial"/>
              </a:rPr>
              <a:t>valores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altos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estator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(aproximadamente dos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cuatro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veces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corriente </a:t>
            </a:r>
            <a:r>
              <a:rPr sz="1200" spc="90" dirty="0">
                <a:latin typeface="Arial"/>
                <a:cs typeface="Arial"/>
              </a:rPr>
              <a:t>nominal)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14" dirty="0">
                <a:latin typeface="Arial"/>
                <a:cs typeface="Arial"/>
              </a:rPr>
              <a:t>deprime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voltaje. </a:t>
            </a:r>
            <a:r>
              <a:rPr sz="1200" spc="100" dirty="0">
                <a:latin typeface="Arial"/>
                <a:cs typeface="Arial"/>
              </a:rPr>
              <a:t>Además, </a:t>
            </a:r>
            <a:r>
              <a:rPr sz="1200" spc="80" dirty="0">
                <a:latin typeface="Arial"/>
                <a:cs typeface="Arial"/>
              </a:rPr>
              <a:t>las </a:t>
            </a:r>
            <a:r>
              <a:rPr sz="1200" spc="100" dirty="0">
                <a:latin typeface="Arial"/>
                <a:cs typeface="Arial"/>
              </a:rPr>
              <a:t>corrientes </a:t>
            </a:r>
            <a:r>
              <a:rPr sz="1200" spc="105" dirty="0">
                <a:latin typeface="Arial"/>
                <a:cs typeface="Arial"/>
              </a:rPr>
              <a:t>parásitas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deslizamiento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circulan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rotor.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magnitud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estas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corrientes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proporcional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potencia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7620" algn="just">
              <a:lnSpc>
                <a:spcPct val="9570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máquina </a:t>
            </a:r>
            <a:r>
              <a:rPr sz="1200" dirty="0">
                <a:latin typeface="Arial"/>
                <a:cs typeface="Arial"/>
              </a:rPr>
              <a:t>y 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energía </a:t>
            </a:r>
            <a:r>
              <a:rPr sz="1200" spc="130" dirty="0">
                <a:latin typeface="Arial"/>
                <a:cs typeface="Arial"/>
              </a:rPr>
              <a:t>están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riesgo </a:t>
            </a:r>
            <a:r>
              <a:rPr sz="1200" spc="120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 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pierde </a:t>
            </a:r>
            <a:r>
              <a:rPr sz="1200" spc="90" dirty="0">
                <a:latin typeface="Arial"/>
                <a:cs typeface="Arial"/>
              </a:rPr>
              <a:t>la </a:t>
            </a:r>
            <a:r>
              <a:rPr sz="1200" spc="65" dirty="0">
                <a:latin typeface="Arial"/>
                <a:cs typeface="Arial"/>
              </a:rPr>
              <a:t>excitación.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 </a:t>
            </a:r>
            <a:r>
              <a:rPr sz="1200" spc="135" dirty="0">
                <a:latin typeface="Arial"/>
                <a:cs typeface="Arial"/>
              </a:rPr>
              <a:t>puede </a:t>
            </a:r>
            <a:r>
              <a:rPr sz="1200" spc="80" dirty="0">
                <a:latin typeface="Arial"/>
                <a:cs typeface="Arial"/>
              </a:rPr>
              <a:t>sufrir </a:t>
            </a:r>
            <a:r>
              <a:rPr sz="1200" spc="155" dirty="0">
                <a:latin typeface="Arial"/>
                <a:cs typeface="Arial"/>
              </a:rPr>
              <a:t>un </a:t>
            </a:r>
            <a:r>
              <a:rPr sz="1200" spc="114" dirty="0">
                <a:latin typeface="Arial"/>
                <a:cs typeface="Arial"/>
              </a:rPr>
              <a:t>sobrecalentamiento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rotor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estator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25" dirty="0">
                <a:latin typeface="Arial"/>
                <a:cs typeface="Arial"/>
              </a:rPr>
              <a:t>experimentar </a:t>
            </a:r>
            <a:r>
              <a:rPr sz="1200" spc="135" dirty="0">
                <a:latin typeface="Arial"/>
                <a:cs typeface="Arial"/>
              </a:rPr>
              <a:t>grandes </a:t>
            </a:r>
            <a:r>
              <a:rPr sz="1200" spc="125" dirty="0">
                <a:latin typeface="Arial"/>
                <a:cs typeface="Arial"/>
              </a:rPr>
              <a:t>pares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pulsación. </a:t>
            </a:r>
            <a:r>
              <a:rPr sz="1200" spc="-5" dirty="0">
                <a:latin typeface="Arial"/>
                <a:cs typeface="Arial"/>
              </a:rPr>
              <a:t>No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existen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pautas </a:t>
            </a:r>
            <a:r>
              <a:rPr sz="1200" spc="110" dirty="0">
                <a:latin typeface="Arial"/>
                <a:cs typeface="Arial"/>
              </a:rPr>
              <a:t>generales sobre </a:t>
            </a:r>
            <a:r>
              <a:rPr sz="1200" spc="9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tiempo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generador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puede </a:t>
            </a:r>
            <a:r>
              <a:rPr sz="1200" spc="95" dirty="0">
                <a:latin typeface="Arial"/>
                <a:cs typeface="Arial"/>
              </a:rPr>
              <a:t>funcionar </a:t>
            </a:r>
            <a:r>
              <a:rPr sz="1200" spc="5" dirty="0">
                <a:latin typeface="Arial"/>
                <a:cs typeface="Arial"/>
              </a:rPr>
              <a:t>sin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excitación.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Algunos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fabricantes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generadores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proporcionan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esta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información.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596" y="7914513"/>
            <a:ext cx="5504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9560" algn="l"/>
                <a:tab pos="881380" algn="l"/>
                <a:tab pos="1223010" algn="l"/>
                <a:tab pos="2061210" algn="l"/>
                <a:tab pos="2844800" algn="l"/>
                <a:tab pos="3515995" algn="l"/>
                <a:tab pos="4213860" algn="l"/>
                <a:tab pos="4558665" algn="l"/>
                <a:tab pos="5320665" algn="l"/>
              </a:tabLst>
            </a:pPr>
            <a:r>
              <a:rPr sz="1200" spc="-10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l	</a:t>
            </a:r>
            <a:r>
              <a:rPr sz="1200" spc="70" dirty="0">
                <a:latin typeface="Arial"/>
                <a:cs typeface="Arial"/>
              </a:rPr>
              <a:t>d</a:t>
            </a:r>
            <a:r>
              <a:rPr sz="1200" spc="50" dirty="0">
                <a:latin typeface="Arial"/>
                <a:cs typeface="Arial"/>
              </a:rPr>
              <a:t>é</a:t>
            </a:r>
            <a:r>
              <a:rPr sz="1200" spc="40" dirty="0">
                <a:latin typeface="Arial"/>
                <a:cs typeface="Arial"/>
              </a:rPr>
              <a:t>fic</a:t>
            </a:r>
            <a:r>
              <a:rPr sz="1200" spc="35" dirty="0">
                <a:latin typeface="Arial"/>
                <a:cs typeface="Arial"/>
              </a:rPr>
              <a:t>i</a:t>
            </a:r>
            <a:r>
              <a:rPr sz="1200" spc="30" dirty="0">
                <a:latin typeface="Arial"/>
                <a:cs typeface="Arial"/>
              </a:rPr>
              <a:t>t</a:t>
            </a:r>
            <a:r>
              <a:rPr sz="1200" dirty="0">
                <a:latin typeface="Arial"/>
                <a:cs typeface="Arial"/>
              </a:rPr>
              <a:t>	de	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145" dirty="0">
                <a:latin typeface="Arial"/>
                <a:cs typeface="Arial"/>
              </a:rPr>
              <a:t>o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114" dirty="0">
                <a:latin typeface="Arial"/>
                <a:cs typeface="Arial"/>
              </a:rPr>
              <a:t>e</a:t>
            </a:r>
            <a:r>
              <a:rPr sz="1200" spc="145" dirty="0">
                <a:latin typeface="Arial"/>
                <a:cs typeface="Arial"/>
              </a:rPr>
              <a:t>n</a:t>
            </a:r>
            <a:r>
              <a:rPr sz="1200" spc="110" dirty="0">
                <a:latin typeface="Arial"/>
                <a:cs typeface="Arial"/>
              </a:rPr>
              <a:t>c</a:t>
            </a:r>
            <a:r>
              <a:rPr sz="1200" spc="40" dirty="0">
                <a:latin typeface="Arial"/>
                <a:cs typeface="Arial"/>
              </a:rPr>
              <a:t>i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45" dirty="0">
                <a:latin typeface="Arial"/>
                <a:cs typeface="Arial"/>
              </a:rPr>
              <a:t>e</a:t>
            </a:r>
            <a:r>
              <a:rPr sz="1200" spc="114" dirty="0">
                <a:latin typeface="Arial"/>
                <a:cs typeface="Arial"/>
              </a:rPr>
              <a:t>ac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60" dirty="0">
                <a:latin typeface="Arial"/>
                <a:cs typeface="Arial"/>
              </a:rPr>
              <a:t>i</a:t>
            </a:r>
            <a:r>
              <a:rPr sz="1200" spc="110" dirty="0">
                <a:latin typeface="Arial"/>
                <a:cs typeface="Arial"/>
              </a:rPr>
              <a:t>v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145" dirty="0">
                <a:latin typeface="Arial"/>
                <a:cs typeface="Arial"/>
              </a:rPr>
              <a:t>u</a:t>
            </a:r>
            <a:r>
              <a:rPr sz="1200" spc="114" dirty="0">
                <a:latin typeface="Arial"/>
                <a:cs typeface="Arial"/>
              </a:rPr>
              <a:t>e</a:t>
            </a:r>
            <a:r>
              <a:rPr sz="1200" spc="125" dirty="0">
                <a:latin typeface="Arial"/>
                <a:cs typeface="Arial"/>
              </a:rPr>
              <a:t>d</a:t>
            </a:r>
            <a:r>
              <a:rPr sz="1200" spc="120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145" dirty="0">
                <a:latin typeface="Arial"/>
                <a:cs typeface="Arial"/>
              </a:rPr>
              <a:t>au</a:t>
            </a:r>
            <a:r>
              <a:rPr sz="1200" spc="90" dirty="0">
                <a:latin typeface="Arial"/>
                <a:cs typeface="Arial"/>
              </a:rPr>
              <a:t>s</a:t>
            </a:r>
            <a:r>
              <a:rPr sz="1200" spc="114" dirty="0">
                <a:latin typeface="Arial"/>
                <a:cs typeface="Arial"/>
              </a:rPr>
              <a:t>a</a:t>
            </a:r>
            <a:r>
              <a:rPr sz="1200" spc="70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	un	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75" dirty="0">
                <a:latin typeface="Arial"/>
                <a:cs typeface="Arial"/>
              </a:rPr>
              <a:t>o</a:t>
            </a:r>
            <a:r>
              <a:rPr sz="1200" spc="65" dirty="0">
                <a:latin typeface="Arial"/>
                <a:cs typeface="Arial"/>
              </a:rPr>
              <a:t>l</a:t>
            </a:r>
            <a:r>
              <a:rPr sz="1200" spc="95" dirty="0">
                <a:latin typeface="Arial"/>
                <a:cs typeface="Arial"/>
              </a:rPr>
              <a:t>a</a:t>
            </a:r>
            <a:r>
              <a:rPr sz="1200" spc="120" dirty="0">
                <a:latin typeface="Arial"/>
                <a:cs typeface="Arial"/>
              </a:rPr>
              <a:t>p</a:t>
            </a:r>
            <a:r>
              <a:rPr sz="1200" spc="90" dirty="0">
                <a:latin typeface="Arial"/>
                <a:cs typeface="Arial"/>
              </a:rPr>
              <a:t>so</a:t>
            </a:r>
            <a:r>
              <a:rPr sz="1200" dirty="0">
                <a:latin typeface="Arial"/>
                <a:cs typeface="Arial"/>
              </a:rPr>
              <a:t>	de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596" y="8088248"/>
            <a:ext cx="5608320" cy="5588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200" spc="85" dirty="0">
                <a:latin typeface="Arial"/>
                <a:cs typeface="Arial"/>
              </a:rPr>
              <a:t>especialmente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si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 </a:t>
            </a:r>
            <a:r>
              <a:rPr sz="1200" spc="125" dirty="0">
                <a:latin typeface="Arial"/>
                <a:cs typeface="Arial"/>
              </a:rPr>
              <a:t>grande conectado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55" dirty="0">
                <a:latin typeface="Arial"/>
                <a:cs typeface="Arial"/>
              </a:rPr>
              <a:t>un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débil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excitación. </a:t>
            </a:r>
            <a:r>
              <a:rPr sz="1200" spc="80" dirty="0">
                <a:latin typeface="Arial"/>
                <a:cs typeface="Arial"/>
              </a:rPr>
              <a:t>Otro posible </a:t>
            </a:r>
            <a:r>
              <a:rPr sz="1200" spc="90" dirty="0">
                <a:latin typeface="Arial"/>
                <a:cs typeface="Arial"/>
              </a:rPr>
              <a:t>problema </a:t>
            </a:r>
            <a:r>
              <a:rPr sz="1200" spc="10" dirty="0">
                <a:latin typeface="Arial"/>
                <a:cs typeface="Arial"/>
              </a:rPr>
              <a:t>es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pérdida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estabilidad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estacionario.</a:t>
            </a:r>
            <a:r>
              <a:rPr sz="1200" spc="459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Cuando</a:t>
            </a:r>
            <a:r>
              <a:rPr sz="1200" spc="46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surgen</a:t>
            </a:r>
            <a:r>
              <a:rPr sz="1200" spc="56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estos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problemas,</a:t>
            </a:r>
            <a:r>
              <a:rPr sz="1200" spc="459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24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sistema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puede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38696" y="7914513"/>
            <a:ext cx="582295" cy="7327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765" marR="5080" indent="-12700" algn="just">
              <a:lnSpc>
                <a:spcPct val="95600"/>
              </a:lnSpc>
              <a:spcBef>
                <a:spcPts val="160"/>
              </a:spcBef>
            </a:pPr>
            <a:r>
              <a:rPr sz="1200" spc="90" dirty="0">
                <a:latin typeface="Arial"/>
                <a:cs typeface="Arial"/>
              </a:rPr>
              <a:t>v</a:t>
            </a:r>
            <a:r>
              <a:rPr sz="1200" spc="75" dirty="0">
                <a:latin typeface="Arial"/>
                <a:cs typeface="Arial"/>
              </a:rPr>
              <a:t>o</a:t>
            </a:r>
            <a:r>
              <a:rPr sz="1200" spc="40" dirty="0">
                <a:latin typeface="Arial"/>
                <a:cs typeface="Arial"/>
              </a:rPr>
              <a:t>l</a:t>
            </a:r>
            <a:r>
              <a:rPr sz="1200" spc="70" dirty="0">
                <a:latin typeface="Arial"/>
                <a:cs typeface="Arial"/>
              </a:rPr>
              <a:t>t</a:t>
            </a:r>
            <a:r>
              <a:rPr sz="1200" spc="75" dirty="0">
                <a:latin typeface="Arial"/>
                <a:cs typeface="Arial"/>
              </a:rPr>
              <a:t>a</a:t>
            </a:r>
            <a:r>
              <a:rPr sz="1200" spc="65" dirty="0">
                <a:latin typeface="Arial"/>
                <a:cs typeface="Arial"/>
              </a:rPr>
              <a:t>j</a:t>
            </a:r>
            <a:r>
              <a:rPr sz="1200" spc="75" dirty="0">
                <a:latin typeface="Arial"/>
                <a:cs typeface="Arial"/>
              </a:rPr>
              <a:t>e</a:t>
            </a:r>
            <a:r>
              <a:rPr sz="1200" spc="45" dirty="0">
                <a:latin typeface="Arial"/>
                <a:cs typeface="Arial"/>
              </a:rPr>
              <a:t>,  </a:t>
            </a:r>
            <a:r>
              <a:rPr sz="1200" spc="105" dirty="0">
                <a:latin typeface="Arial"/>
                <a:cs typeface="Arial"/>
              </a:rPr>
              <a:t>pierde </a:t>
            </a:r>
            <a:r>
              <a:rPr sz="1200" spc="-3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es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114" dirty="0">
                <a:latin typeface="Arial"/>
                <a:cs typeface="Arial"/>
              </a:rPr>
              <a:t>a</a:t>
            </a:r>
            <a:r>
              <a:rPr sz="1200" spc="125" dirty="0">
                <a:latin typeface="Arial"/>
                <a:cs typeface="Arial"/>
              </a:rPr>
              <a:t>d</a:t>
            </a:r>
            <a:r>
              <a:rPr sz="1200" spc="80" dirty="0">
                <a:latin typeface="Arial"/>
                <a:cs typeface="Arial"/>
              </a:rPr>
              <a:t>o  </a:t>
            </a:r>
            <a:r>
              <a:rPr sz="1200" spc="85" dirty="0">
                <a:latin typeface="Arial"/>
                <a:cs typeface="Arial"/>
              </a:rPr>
              <a:t>perder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596" y="8615553"/>
            <a:ext cx="6242685" cy="7334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600"/>
              </a:lnSpc>
              <a:spcBef>
                <a:spcPts val="160"/>
              </a:spcBef>
            </a:pPr>
            <a:r>
              <a:rPr sz="1200" spc="7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75" dirty="0">
                <a:latin typeface="Arial"/>
                <a:cs typeface="Arial"/>
              </a:rPr>
              <a:t>estabilidad </a:t>
            </a:r>
            <a:r>
              <a:rPr sz="1200" spc="85" dirty="0">
                <a:latin typeface="Arial"/>
                <a:cs typeface="Arial"/>
              </a:rPr>
              <a:t>sincrónica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35" dirty="0">
                <a:latin typeface="Arial"/>
                <a:cs typeface="Arial"/>
              </a:rPr>
              <a:t>unos </a:t>
            </a:r>
            <a:r>
              <a:rPr sz="1200" spc="125" dirty="0">
                <a:latin typeface="Arial"/>
                <a:cs typeface="Arial"/>
              </a:rPr>
              <a:t>pocos </a:t>
            </a:r>
            <a:r>
              <a:rPr sz="1200" spc="120" dirty="0">
                <a:latin typeface="Arial"/>
                <a:cs typeface="Arial"/>
              </a:rPr>
              <a:t>segundos.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caída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25" dirty="0">
                <a:latin typeface="Arial"/>
                <a:cs typeface="Arial"/>
              </a:rPr>
              <a:t>en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los </a:t>
            </a:r>
            <a:r>
              <a:rPr sz="1200" spc="105" dirty="0">
                <a:latin typeface="Arial"/>
                <a:cs typeface="Arial"/>
              </a:rPr>
              <a:t>terminales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30" dirty="0">
                <a:latin typeface="Arial"/>
                <a:cs typeface="Arial"/>
              </a:rPr>
              <a:t>durante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condición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pérdida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0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es un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indicador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energía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es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capaz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soportar 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perturbación.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96379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5819" y="909955"/>
            <a:ext cx="5937250" cy="115062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288290">
              <a:lnSpc>
                <a:spcPct val="100000"/>
              </a:lnSpc>
              <a:spcBef>
                <a:spcPts val="985"/>
              </a:spcBef>
            </a:pPr>
            <a:r>
              <a:rPr sz="2000" b="1" spc="-5" dirty="0">
                <a:latin typeface="Arial"/>
                <a:cs typeface="Arial"/>
              </a:rPr>
              <a:t>Protección LOF Utilizando un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Elemento </a:t>
            </a:r>
            <a:r>
              <a:rPr sz="2000" b="1" spc="5" dirty="0">
                <a:latin typeface="Arial"/>
                <a:cs typeface="Arial"/>
              </a:rPr>
              <a:t>Mho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9337" y="1426040"/>
            <a:ext cx="4259913" cy="333201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5124703"/>
            <a:ext cx="6238875" cy="424561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0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pérdida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0" dirty="0">
                <a:latin typeface="Arial"/>
                <a:cs typeface="Arial"/>
              </a:rPr>
              <a:t>campo </a:t>
            </a:r>
            <a:r>
              <a:rPr sz="1200" spc="-45" dirty="0">
                <a:latin typeface="Arial"/>
                <a:cs typeface="Arial"/>
              </a:rPr>
              <a:t>(LOF) </a:t>
            </a:r>
            <a:r>
              <a:rPr sz="1200" dirty="0">
                <a:latin typeface="Arial"/>
                <a:cs typeface="Arial"/>
              </a:rPr>
              <a:t>(40) </a:t>
            </a:r>
            <a:r>
              <a:rPr sz="1200" spc="125" dirty="0">
                <a:latin typeface="Arial"/>
                <a:cs typeface="Arial"/>
              </a:rPr>
              <a:t>debe </a:t>
            </a:r>
            <a:r>
              <a:rPr sz="1200" spc="110" dirty="0">
                <a:latin typeface="Arial"/>
                <a:cs typeface="Arial"/>
              </a:rPr>
              <a:t>proporcionar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120" dirty="0">
                <a:latin typeface="Arial"/>
                <a:cs typeface="Arial"/>
              </a:rPr>
              <a:t>alarma </a:t>
            </a:r>
            <a:r>
              <a:rPr sz="1200" spc="125" dirty="0">
                <a:latin typeface="Arial"/>
                <a:cs typeface="Arial"/>
              </a:rPr>
              <a:t> temprana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95" dirty="0">
                <a:latin typeface="Arial"/>
                <a:cs typeface="Arial"/>
              </a:rPr>
              <a:t>permitir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35" dirty="0">
                <a:latin typeface="Arial"/>
                <a:cs typeface="Arial"/>
              </a:rPr>
              <a:t>operador </a:t>
            </a:r>
            <a:r>
              <a:rPr sz="1200" spc="120" dirty="0">
                <a:latin typeface="Arial"/>
                <a:cs typeface="Arial"/>
              </a:rPr>
              <a:t>restaurar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25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caso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disyuntor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campo </a:t>
            </a:r>
            <a:r>
              <a:rPr sz="1200" spc="95" dirty="0">
                <a:latin typeface="Arial"/>
                <a:cs typeface="Arial"/>
              </a:rPr>
              <a:t>sea </a:t>
            </a:r>
            <a:r>
              <a:rPr sz="1200" spc="105" dirty="0">
                <a:latin typeface="Arial"/>
                <a:cs typeface="Arial"/>
              </a:rPr>
              <a:t>disparado </a:t>
            </a:r>
            <a:r>
              <a:rPr sz="1200" spc="100" dirty="0">
                <a:latin typeface="Arial"/>
                <a:cs typeface="Arial"/>
              </a:rPr>
              <a:t>accidentalmente. </a:t>
            </a:r>
            <a:r>
              <a:rPr sz="1200" spc="120" dirty="0">
                <a:latin typeface="Arial"/>
                <a:cs typeface="Arial"/>
              </a:rPr>
              <a:t>Después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retardo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tiempo,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protección </a:t>
            </a:r>
            <a:r>
              <a:rPr sz="1200" spc="125" dirty="0">
                <a:latin typeface="Arial"/>
                <a:cs typeface="Arial"/>
              </a:rPr>
              <a:t>debe </a:t>
            </a:r>
            <a:r>
              <a:rPr sz="1200" spc="100" dirty="0">
                <a:latin typeface="Arial"/>
                <a:cs typeface="Arial"/>
              </a:rPr>
              <a:t>disparar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75" dirty="0">
                <a:latin typeface="Arial"/>
                <a:cs typeface="Arial"/>
              </a:rPr>
              <a:t>interruptor principal del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75" dirty="0">
                <a:latin typeface="Arial"/>
                <a:cs typeface="Arial"/>
              </a:rPr>
              <a:t>interruptor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campo </a:t>
            </a:r>
            <a:r>
              <a:rPr sz="1200" spc="85" dirty="0">
                <a:latin typeface="Arial"/>
                <a:cs typeface="Arial"/>
              </a:rPr>
              <a:t>(para minimizar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45" dirty="0">
                <a:latin typeface="Arial"/>
                <a:cs typeface="Arial"/>
              </a:rPr>
              <a:t>daño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casos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cortocircuitos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descargas </a:t>
            </a:r>
            <a:r>
              <a:rPr sz="1200" spc="95" dirty="0">
                <a:latin typeface="Arial"/>
                <a:cs typeface="Arial"/>
              </a:rPr>
              <a:t>disruptivas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anillos </a:t>
            </a:r>
            <a:r>
              <a:rPr sz="1200" spc="50" dirty="0">
                <a:latin typeface="Arial"/>
                <a:cs typeface="Arial"/>
              </a:rPr>
              <a:t>deslizantes)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los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auxiliares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unidad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transferencia. </a:t>
            </a:r>
            <a:r>
              <a:rPr sz="1200" spc="110" dirty="0">
                <a:latin typeface="Arial"/>
                <a:cs typeface="Arial"/>
              </a:rPr>
              <a:t>También puede </a:t>
            </a:r>
            <a:r>
              <a:rPr sz="1200" dirty="0">
                <a:latin typeface="Arial"/>
                <a:cs typeface="Arial"/>
              </a:rPr>
              <a:t>ser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necesario </a:t>
            </a:r>
            <a:r>
              <a:rPr sz="1200" spc="100" dirty="0">
                <a:latin typeface="Arial"/>
                <a:cs typeface="Arial"/>
              </a:rPr>
              <a:t>disparar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55" dirty="0">
                <a:latin typeface="Arial"/>
                <a:cs typeface="Arial"/>
              </a:rPr>
              <a:t>válvulas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cierre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turbina.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7620" algn="just">
              <a:lnSpc>
                <a:spcPct val="95700"/>
              </a:lnSpc>
            </a:pPr>
            <a:r>
              <a:rPr sz="1200" spc="-5" dirty="0">
                <a:latin typeface="Arial"/>
                <a:cs typeface="Arial"/>
              </a:rPr>
              <a:t>Hay que utilizar </a:t>
            </a:r>
            <a:r>
              <a:rPr sz="1200" spc="-15" dirty="0">
                <a:latin typeface="Arial"/>
                <a:cs typeface="Arial"/>
              </a:rPr>
              <a:t>un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distancia </a:t>
            </a:r>
            <a:r>
              <a:rPr sz="1200" spc="145" dirty="0">
                <a:latin typeface="Arial"/>
                <a:cs typeface="Arial"/>
              </a:rPr>
              <a:t>Mho </a:t>
            </a:r>
            <a:r>
              <a:rPr sz="1200" spc="110" dirty="0">
                <a:latin typeface="Arial"/>
                <a:cs typeface="Arial"/>
              </a:rPr>
              <a:t>para </a:t>
            </a:r>
            <a:r>
              <a:rPr sz="1200" spc="100" dirty="0">
                <a:latin typeface="Arial"/>
                <a:cs typeface="Arial"/>
              </a:rPr>
              <a:t>detectar </a:t>
            </a:r>
            <a:r>
              <a:rPr sz="1200" dirty="0">
                <a:latin typeface="Arial"/>
                <a:cs typeface="Arial"/>
              </a:rPr>
              <a:t>LOF; el </a:t>
            </a:r>
            <a:r>
              <a:rPr sz="1200" spc="60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terminal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son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señales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60" dirty="0">
                <a:latin typeface="Arial"/>
                <a:cs typeface="Arial"/>
              </a:rPr>
              <a:t>de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entrada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 </a:t>
            </a:r>
            <a:r>
              <a:rPr sz="1200" spc="110" dirty="0">
                <a:latin typeface="Arial"/>
                <a:cs typeface="Arial"/>
              </a:rPr>
              <a:t>este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diapositiva </a:t>
            </a:r>
            <a:r>
              <a:rPr sz="1200" spc="95" dirty="0">
                <a:latin typeface="Arial"/>
                <a:cs typeface="Arial"/>
              </a:rPr>
              <a:t>muestra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característica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0" dirty="0">
                <a:latin typeface="Arial"/>
                <a:cs typeface="Arial"/>
              </a:rPr>
              <a:t>elemento </a:t>
            </a:r>
            <a:r>
              <a:rPr sz="1200" spc="90" dirty="0">
                <a:latin typeface="Arial"/>
                <a:cs typeface="Arial"/>
              </a:rPr>
              <a:t>offset </a:t>
            </a:r>
            <a:r>
              <a:rPr sz="1200" spc="145" dirty="0">
                <a:latin typeface="Arial"/>
                <a:cs typeface="Arial"/>
              </a:rPr>
              <a:t>Mho </a:t>
            </a:r>
            <a:r>
              <a:rPr sz="1200" dirty="0">
                <a:latin typeface="Arial"/>
                <a:cs typeface="Arial"/>
              </a:rPr>
              <a:t>con 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ajustes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originales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recomendados.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esta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figura,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-80" dirty="0">
                <a:latin typeface="Arial"/>
                <a:cs typeface="Arial"/>
              </a:rPr>
              <a:t>XD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70" dirty="0">
                <a:latin typeface="Arial"/>
                <a:cs typeface="Arial"/>
              </a:rPr>
              <a:t>X′D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son 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reactancias</a:t>
            </a:r>
            <a:r>
              <a:rPr sz="1200" spc="110" dirty="0">
                <a:latin typeface="Arial"/>
                <a:cs typeface="Arial"/>
              </a:rPr>
              <a:t> síncrona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transitoria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generador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eje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directo, 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respectivamente.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impedancia </a:t>
            </a:r>
            <a:r>
              <a:rPr sz="1200" spc="114" dirty="0">
                <a:latin typeface="Arial"/>
                <a:cs typeface="Arial"/>
              </a:rPr>
              <a:t>medida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spc="145" dirty="0">
                <a:latin typeface="Arial"/>
                <a:cs typeface="Arial"/>
              </a:rPr>
              <a:t>Mho </a:t>
            </a:r>
            <a:r>
              <a:rPr sz="1200" spc="125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05" dirty="0">
                <a:latin typeface="Arial"/>
                <a:cs typeface="Arial"/>
              </a:rPr>
              <a:t>pierde </a:t>
            </a:r>
            <a:r>
              <a:rPr sz="1200" spc="20" dirty="0">
                <a:latin typeface="Arial"/>
                <a:cs typeface="Arial"/>
              </a:rPr>
              <a:t>su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campo </a:t>
            </a:r>
            <a:r>
              <a:rPr sz="1200" spc="105" dirty="0">
                <a:latin typeface="Arial"/>
                <a:cs typeface="Arial"/>
              </a:rPr>
              <a:t>describe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95" dirty="0">
                <a:latin typeface="Arial"/>
                <a:cs typeface="Arial"/>
              </a:rPr>
              <a:t>trayectoria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95" dirty="0">
                <a:latin typeface="Arial"/>
                <a:cs typeface="Arial"/>
              </a:rPr>
              <a:t>plano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impedancia </a:t>
            </a:r>
            <a:r>
              <a:rPr sz="1200" spc="120" dirty="0">
                <a:latin typeface="Arial"/>
                <a:cs typeface="Arial"/>
              </a:rPr>
              <a:t>que </a:t>
            </a:r>
            <a:r>
              <a:rPr sz="1200" spc="114" dirty="0">
                <a:latin typeface="Arial"/>
                <a:cs typeface="Arial"/>
              </a:rPr>
              <a:t>comienza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valor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impedancia </a:t>
            </a:r>
            <a:r>
              <a:rPr sz="1200" spc="120" dirty="0">
                <a:latin typeface="Arial"/>
                <a:cs typeface="Arial"/>
              </a:rPr>
              <a:t>correspondiente 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carga </a:t>
            </a:r>
            <a:r>
              <a:rPr sz="1200" dirty="0">
                <a:latin typeface="Arial"/>
                <a:cs typeface="Arial"/>
              </a:rPr>
              <a:t>inicial </a:t>
            </a:r>
            <a:r>
              <a:rPr sz="1200" spc="-1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95" dirty="0">
                <a:latin typeface="Arial"/>
                <a:cs typeface="Arial"/>
              </a:rPr>
              <a:t>termina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oscilando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una </a:t>
            </a:r>
            <a:r>
              <a:rPr sz="1200" spc="114" dirty="0">
                <a:latin typeface="Arial"/>
                <a:cs typeface="Arial"/>
              </a:rPr>
              <a:t>región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cuarto </a:t>
            </a:r>
            <a:r>
              <a:rPr sz="1200" spc="110" dirty="0">
                <a:latin typeface="Arial"/>
                <a:cs typeface="Arial"/>
              </a:rPr>
              <a:t>cuadrante.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ubicación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esta </a:t>
            </a:r>
            <a:r>
              <a:rPr sz="1200" spc="120" dirty="0">
                <a:latin typeface="Arial"/>
                <a:cs typeface="Arial"/>
              </a:rPr>
              <a:t>región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depende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carga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 marR="6985" algn="just">
              <a:lnSpc>
                <a:spcPts val="1370"/>
              </a:lnSpc>
              <a:spcBef>
                <a:spcPts val="5"/>
              </a:spcBef>
            </a:pPr>
            <a:r>
              <a:rPr sz="1200" spc="90" dirty="0">
                <a:latin typeface="Arial"/>
                <a:cs typeface="Arial"/>
              </a:rPr>
              <a:t>Durante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oscilaciones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potencia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estables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inestables, 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impedancia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medida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2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LOF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también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describe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una</a:t>
            </a:r>
            <a:r>
              <a:rPr sz="1200" spc="23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trayectoria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2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plano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728218"/>
            <a:ext cx="6237605" cy="3854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390"/>
              </a:lnSpc>
              <a:spcBef>
                <a:spcPts val="185"/>
              </a:spcBef>
              <a:tabLst>
                <a:tab pos="1103630" algn="l"/>
                <a:tab pos="1905635" algn="l"/>
                <a:tab pos="2204720" algn="l"/>
                <a:tab pos="3436620" algn="l"/>
                <a:tab pos="3796029" algn="l"/>
                <a:tab pos="5235575" algn="l"/>
                <a:tab pos="6104255" algn="l"/>
              </a:tabLst>
            </a:pPr>
            <a:r>
              <a:rPr sz="1200" spc="100" dirty="0">
                <a:latin typeface="Arial"/>
                <a:cs typeface="Arial"/>
              </a:rPr>
              <a:t>impedancia </a:t>
            </a:r>
            <a:r>
              <a:rPr sz="1200" dirty="0">
                <a:latin typeface="Arial"/>
                <a:cs typeface="Arial"/>
              </a:rPr>
              <a:t>(no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muestra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50" dirty="0">
                <a:latin typeface="Arial"/>
                <a:cs typeface="Arial"/>
              </a:rPr>
              <a:t>figura).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10" dirty="0">
                <a:latin typeface="Arial"/>
                <a:cs typeface="Arial"/>
              </a:rPr>
              <a:t>elemento </a:t>
            </a:r>
            <a:r>
              <a:rPr sz="1200" spc="120" dirty="0">
                <a:latin typeface="Arial"/>
                <a:cs typeface="Arial"/>
              </a:rPr>
              <a:t>puede </a:t>
            </a:r>
            <a:r>
              <a:rPr sz="1200" spc="95" dirty="0">
                <a:latin typeface="Arial"/>
                <a:cs typeface="Arial"/>
              </a:rPr>
              <a:t>funcionar </a:t>
            </a:r>
            <a:r>
              <a:rPr sz="1200" spc="-15" dirty="0">
                <a:latin typeface="Arial"/>
                <a:cs typeface="Arial"/>
              </a:rPr>
              <a:t>mal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si </a:t>
            </a:r>
            <a:r>
              <a:rPr sz="1200" spc="35" dirty="0">
                <a:latin typeface="Arial"/>
                <a:cs typeface="Arial"/>
              </a:rPr>
              <a:t>la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i</a:t>
            </a:r>
            <a:r>
              <a:rPr sz="1200" spc="190" dirty="0">
                <a:latin typeface="Arial"/>
                <a:cs typeface="Arial"/>
              </a:rPr>
              <a:t>m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125" dirty="0">
                <a:latin typeface="Arial"/>
                <a:cs typeface="Arial"/>
              </a:rPr>
              <a:t>e</a:t>
            </a:r>
            <a:r>
              <a:rPr sz="1200" spc="145" dirty="0">
                <a:latin typeface="Arial"/>
                <a:cs typeface="Arial"/>
              </a:rPr>
              <a:t>d</a:t>
            </a:r>
            <a:r>
              <a:rPr sz="1200" spc="114" dirty="0">
                <a:latin typeface="Arial"/>
                <a:cs typeface="Arial"/>
              </a:rPr>
              <a:t>a</a:t>
            </a:r>
            <a:r>
              <a:rPr sz="1200" spc="145" dirty="0">
                <a:latin typeface="Arial"/>
                <a:cs typeface="Arial"/>
              </a:rPr>
              <a:t>n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60" dirty="0">
                <a:latin typeface="Arial"/>
                <a:cs typeface="Arial"/>
              </a:rPr>
              <a:t>i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14" dirty="0">
                <a:latin typeface="Arial"/>
                <a:cs typeface="Arial"/>
              </a:rPr>
              <a:t>p</a:t>
            </a:r>
            <a:r>
              <a:rPr sz="1200" spc="145" dirty="0">
                <a:latin typeface="Arial"/>
                <a:cs typeface="Arial"/>
              </a:rPr>
              <a:t>e</a:t>
            </a:r>
            <a:r>
              <a:rPr sz="1200" spc="114" dirty="0">
                <a:latin typeface="Arial"/>
                <a:cs typeface="Arial"/>
              </a:rPr>
              <a:t>n</a:t>
            </a:r>
            <a:r>
              <a:rPr sz="1200" spc="145" dirty="0">
                <a:latin typeface="Arial"/>
                <a:cs typeface="Arial"/>
              </a:rPr>
              <a:t>e</a:t>
            </a:r>
            <a:r>
              <a:rPr sz="1200" spc="50" dirty="0">
                <a:latin typeface="Arial"/>
                <a:cs typeface="Arial"/>
              </a:rPr>
              <a:t>t</a:t>
            </a:r>
            <a:r>
              <a:rPr sz="1200" spc="75" dirty="0">
                <a:latin typeface="Arial"/>
                <a:cs typeface="Arial"/>
              </a:rPr>
              <a:t>r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20" dirty="0">
                <a:latin typeface="Arial"/>
                <a:cs typeface="Arial"/>
              </a:rPr>
              <a:t>l</a:t>
            </a:r>
            <a:r>
              <a:rPr sz="1200" dirty="0">
                <a:latin typeface="Arial"/>
                <a:cs typeface="Arial"/>
              </a:rPr>
              <a:t>a	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95" dirty="0">
                <a:latin typeface="Arial"/>
                <a:cs typeface="Arial"/>
              </a:rPr>
              <a:t>a</a:t>
            </a:r>
            <a:r>
              <a:rPr sz="1200" spc="70" dirty="0">
                <a:latin typeface="Arial"/>
                <a:cs typeface="Arial"/>
              </a:rPr>
              <a:t>r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70" dirty="0">
                <a:latin typeface="Arial"/>
                <a:cs typeface="Arial"/>
              </a:rPr>
              <a:t>t</a:t>
            </a:r>
            <a:r>
              <a:rPr sz="1200" spc="95" dirty="0">
                <a:latin typeface="Arial"/>
                <a:cs typeface="Arial"/>
              </a:rPr>
              <a:t>e</a:t>
            </a:r>
            <a:r>
              <a:rPr sz="1200" spc="70" dirty="0">
                <a:latin typeface="Arial"/>
                <a:cs typeface="Arial"/>
              </a:rPr>
              <a:t>rí</a:t>
            </a:r>
            <a:r>
              <a:rPr sz="1200" spc="90" dirty="0">
                <a:latin typeface="Arial"/>
                <a:cs typeface="Arial"/>
              </a:rPr>
              <a:t>s</a:t>
            </a:r>
            <a:r>
              <a:rPr sz="1200" spc="45" dirty="0">
                <a:latin typeface="Arial"/>
                <a:cs typeface="Arial"/>
              </a:rPr>
              <a:t>t</a:t>
            </a:r>
            <a:r>
              <a:rPr sz="1200" spc="65" dirty="0">
                <a:latin typeface="Arial"/>
                <a:cs typeface="Arial"/>
              </a:rPr>
              <a:t>i</a:t>
            </a:r>
            <a:r>
              <a:rPr sz="1200" spc="90" dirty="0">
                <a:latin typeface="Arial"/>
                <a:cs typeface="Arial"/>
              </a:rPr>
              <a:t>ca</a:t>
            </a:r>
            <a:r>
              <a:rPr sz="1200" dirty="0">
                <a:latin typeface="Arial"/>
                <a:cs typeface="Arial"/>
              </a:rPr>
              <a:t>	de	</a:t>
            </a:r>
            <a:r>
              <a:rPr sz="1200" spc="70" dirty="0">
                <a:latin typeface="Arial"/>
                <a:cs typeface="Arial"/>
              </a:rPr>
              <a:t>f</a:t>
            </a:r>
            <a:r>
              <a:rPr sz="1200" spc="120" dirty="0">
                <a:latin typeface="Arial"/>
                <a:cs typeface="Arial"/>
              </a:rPr>
              <a:t>u</a:t>
            </a:r>
            <a:r>
              <a:rPr sz="1200" spc="95" dirty="0">
                <a:latin typeface="Arial"/>
                <a:cs typeface="Arial"/>
              </a:rPr>
              <a:t>n</a:t>
            </a:r>
            <a:r>
              <a:rPr sz="1200" spc="90" dirty="0">
                <a:latin typeface="Arial"/>
                <a:cs typeface="Arial"/>
              </a:rPr>
              <a:t>c</a:t>
            </a:r>
            <a:r>
              <a:rPr sz="1200" spc="105" dirty="0">
                <a:latin typeface="Arial"/>
                <a:cs typeface="Arial"/>
              </a:rPr>
              <a:t>iona</a:t>
            </a:r>
            <a:r>
              <a:rPr sz="1200" spc="150" dirty="0">
                <a:latin typeface="Arial"/>
                <a:cs typeface="Arial"/>
              </a:rPr>
              <a:t>m</a:t>
            </a:r>
            <a:r>
              <a:rPr sz="1200" spc="65" dirty="0">
                <a:latin typeface="Arial"/>
                <a:cs typeface="Arial"/>
              </a:rPr>
              <a:t>i</a:t>
            </a:r>
            <a:r>
              <a:rPr sz="1200" spc="95" dirty="0">
                <a:latin typeface="Arial"/>
                <a:cs typeface="Arial"/>
              </a:rPr>
              <a:t>en</a:t>
            </a:r>
            <a:r>
              <a:rPr sz="1200" spc="70" dirty="0">
                <a:latin typeface="Arial"/>
                <a:cs typeface="Arial"/>
              </a:rPr>
              <a:t>t</a:t>
            </a:r>
            <a:r>
              <a:rPr sz="1200" spc="95" dirty="0">
                <a:latin typeface="Arial"/>
                <a:cs typeface="Arial"/>
              </a:rPr>
              <a:t>o</a:t>
            </a:r>
            <a:r>
              <a:rPr sz="1200" spc="45" dirty="0">
                <a:latin typeface="Arial"/>
                <a:cs typeface="Arial"/>
              </a:rPr>
              <a:t>.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135" dirty="0">
                <a:latin typeface="Arial"/>
                <a:cs typeface="Arial"/>
              </a:rPr>
              <a:t>R</a:t>
            </a:r>
            <a:r>
              <a:rPr sz="1200" spc="95" dirty="0">
                <a:latin typeface="Arial"/>
                <a:cs typeface="Arial"/>
              </a:rPr>
              <a:t>e</a:t>
            </a:r>
            <a:r>
              <a:rPr sz="1200" spc="100" dirty="0">
                <a:latin typeface="Arial"/>
                <a:cs typeface="Arial"/>
              </a:rPr>
              <a:t>t</a:t>
            </a:r>
            <a:r>
              <a:rPr sz="1200" spc="95" dirty="0">
                <a:latin typeface="Arial"/>
                <a:cs typeface="Arial"/>
              </a:rPr>
              <a:t>a</a:t>
            </a:r>
            <a:r>
              <a:rPr sz="1200" spc="70" dirty="0">
                <a:latin typeface="Arial"/>
                <a:cs typeface="Arial"/>
              </a:rPr>
              <a:t>r</a:t>
            </a:r>
            <a:r>
              <a:rPr sz="1200" spc="120" dirty="0">
                <a:latin typeface="Arial"/>
                <a:cs typeface="Arial"/>
              </a:rPr>
              <a:t>d</a:t>
            </a:r>
            <a:r>
              <a:rPr sz="1200" spc="95" dirty="0">
                <a:latin typeface="Arial"/>
                <a:cs typeface="Arial"/>
              </a:rPr>
              <a:t>a</a:t>
            </a:r>
            <a:r>
              <a:rPr sz="1200" spc="50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	el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596" y="1078738"/>
            <a:ext cx="3668395" cy="3854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390"/>
              </a:lnSpc>
              <a:spcBef>
                <a:spcPts val="185"/>
              </a:spcBef>
            </a:pPr>
            <a:r>
              <a:rPr sz="1200" spc="95" dirty="0">
                <a:latin typeface="Arial"/>
                <a:cs typeface="Arial"/>
              </a:rPr>
              <a:t>funcionamiento</a:t>
            </a:r>
            <a:r>
              <a:rPr sz="1200" spc="4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4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4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LOF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mejora</a:t>
            </a:r>
            <a:r>
              <a:rPr sz="1200" spc="41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antiguos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valores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típicos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-90" dirty="0">
                <a:latin typeface="Arial"/>
                <a:cs typeface="Arial"/>
              </a:rPr>
              <a:t>XD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9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1,1-1,2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pu,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93184" y="1078738"/>
            <a:ext cx="2526030" cy="3854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33020">
              <a:lnSpc>
                <a:spcPts val="1390"/>
              </a:lnSpc>
              <a:spcBef>
                <a:spcPts val="185"/>
              </a:spcBef>
            </a:pPr>
            <a:r>
              <a:rPr sz="1200" spc="110" dirty="0">
                <a:latin typeface="Arial"/>
                <a:cs typeface="Arial"/>
              </a:rPr>
              <a:t>seguridad.</a:t>
            </a:r>
            <a:r>
              <a:rPr sz="1200" spc="39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Para</a:t>
            </a:r>
            <a:r>
              <a:rPr sz="1200" spc="39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generadores </a:t>
            </a:r>
            <a:r>
              <a:rPr sz="1200" spc="-3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25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ajuste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8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retardo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7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596" y="1429639"/>
            <a:ext cx="6242685" cy="1086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145" dirty="0">
                <a:latin typeface="Arial"/>
                <a:cs typeface="Arial"/>
              </a:rPr>
              <a:t>de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0,1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normalmente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garantiza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seguridad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caso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cambios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potencia.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96100"/>
              </a:lnSpc>
            </a:pPr>
            <a:r>
              <a:rPr sz="1200" spc="-5" dirty="0">
                <a:latin typeface="Arial"/>
                <a:cs typeface="Arial"/>
              </a:rPr>
              <a:t>Los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valores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más </a:t>
            </a:r>
            <a:r>
              <a:rPr sz="1200" spc="75" dirty="0">
                <a:latin typeface="Arial"/>
                <a:cs typeface="Arial"/>
              </a:rPr>
              <a:t>grandes</a:t>
            </a:r>
            <a:r>
              <a:rPr sz="1200" spc="80" dirty="0">
                <a:latin typeface="Arial"/>
                <a:cs typeface="Arial"/>
              </a:rPr>
              <a:t> de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-90" dirty="0">
                <a:latin typeface="Arial"/>
                <a:cs typeface="Arial"/>
              </a:rPr>
              <a:t>XD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(1,5-2</a:t>
            </a:r>
            <a:r>
              <a:rPr sz="1200" dirty="0">
                <a:latin typeface="Arial"/>
                <a:cs typeface="Arial"/>
              </a:rPr>
              <a:t> pu)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los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generadores  </a:t>
            </a:r>
            <a:r>
              <a:rPr sz="1200" spc="140" dirty="0">
                <a:latin typeface="Arial"/>
                <a:cs typeface="Arial"/>
              </a:rPr>
              <a:t>modernos 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pueden </a:t>
            </a:r>
            <a:r>
              <a:rPr sz="1200" spc="105" dirty="0">
                <a:latin typeface="Arial"/>
                <a:cs typeface="Arial"/>
              </a:rPr>
              <a:t>requerir </a:t>
            </a:r>
            <a:r>
              <a:rPr sz="1200" spc="110" dirty="0">
                <a:latin typeface="Arial"/>
                <a:cs typeface="Arial"/>
              </a:rPr>
              <a:t>ajustes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retardo </a:t>
            </a:r>
            <a:r>
              <a:rPr sz="1200" spc="10" dirty="0">
                <a:latin typeface="Arial"/>
                <a:cs typeface="Arial"/>
              </a:rPr>
              <a:t>de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 </a:t>
            </a:r>
            <a:r>
              <a:rPr sz="1200" spc="140" dirty="0">
                <a:latin typeface="Arial"/>
                <a:cs typeface="Arial"/>
              </a:rPr>
              <a:t>más </a:t>
            </a:r>
            <a:r>
              <a:rPr sz="1200" spc="100" dirty="0">
                <a:latin typeface="Arial"/>
                <a:cs typeface="Arial"/>
              </a:rPr>
              <a:t>largos. </a:t>
            </a:r>
            <a:r>
              <a:rPr sz="1200" spc="90" dirty="0">
                <a:latin typeface="Arial"/>
                <a:cs typeface="Arial"/>
              </a:rPr>
              <a:t>Hay </a:t>
            </a:r>
            <a:r>
              <a:rPr sz="1200" spc="80" dirty="0">
                <a:latin typeface="Arial"/>
                <a:cs typeface="Arial"/>
              </a:rPr>
              <a:t>que </a:t>
            </a:r>
            <a:r>
              <a:rPr sz="1200" spc="5" dirty="0">
                <a:latin typeface="Arial"/>
                <a:cs typeface="Arial"/>
              </a:rPr>
              <a:t>realizar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estudios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estabilidad </a:t>
            </a:r>
            <a:r>
              <a:rPr sz="1200" spc="85" dirty="0">
                <a:latin typeface="Arial"/>
                <a:cs typeface="Arial"/>
              </a:rPr>
              <a:t>transitoria </a:t>
            </a:r>
            <a:r>
              <a:rPr sz="1200" spc="135" dirty="0">
                <a:latin typeface="Arial"/>
                <a:cs typeface="Arial"/>
              </a:rPr>
              <a:t>para </a:t>
            </a:r>
            <a:r>
              <a:rPr sz="1200" spc="130" dirty="0">
                <a:latin typeface="Arial"/>
                <a:cs typeface="Arial"/>
              </a:rPr>
              <a:t>determinar </a:t>
            </a:r>
            <a:r>
              <a:rPr sz="1200" spc="105" dirty="0">
                <a:latin typeface="Arial"/>
                <a:cs typeface="Arial"/>
              </a:rPr>
              <a:t>ajustes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retardo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elemento.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34035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5180" y="643890"/>
            <a:ext cx="5937250" cy="93916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1084580" marR="334645" indent="-664845">
              <a:lnSpc>
                <a:spcPts val="2300"/>
              </a:lnSpc>
              <a:spcBef>
                <a:spcPts val="985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Protección LOF usando Elementos 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Mho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de </a:t>
            </a:r>
            <a:r>
              <a:rPr sz="2000" b="1" spc="-5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compensación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(Offset) negativa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5052" y="1645920"/>
            <a:ext cx="4648084" cy="34899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5490464"/>
            <a:ext cx="6242685" cy="258064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10795" algn="just">
              <a:lnSpc>
                <a:spcPct val="95100"/>
              </a:lnSpc>
              <a:spcBef>
                <a:spcPts val="170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diapositiva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muestra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característica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dos </a:t>
            </a:r>
            <a:r>
              <a:rPr sz="1200" spc="125" dirty="0">
                <a:latin typeface="Arial"/>
                <a:cs typeface="Arial"/>
              </a:rPr>
              <a:t>zonas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LOF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compuesto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34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dos </a:t>
            </a:r>
            <a:r>
              <a:rPr sz="1200" spc="120" dirty="0">
                <a:latin typeface="Arial"/>
                <a:cs typeface="Arial"/>
              </a:rPr>
              <a:t>elementos </a:t>
            </a:r>
            <a:r>
              <a:rPr sz="1200" spc="140" dirty="0">
                <a:latin typeface="Arial"/>
                <a:cs typeface="Arial"/>
              </a:rPr>
              <a:t>Mho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compensación </a:t>
            </a:r>
            <a:r>
              <a:rPr sz="1200" spc="90" dirty="0">
                <a:latin typeface="Arial"/>
                <a:cs typeface="Arial"/>
              </a:rPr>
              <a:t>u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offset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negativa.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Este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adecuado </a:t>
            </a:r>
            <a:r>
              <a:rPr sz="1200" spc="135" dirty="0">
                <a:latin typeface="Arial"/>
                <a:cs typeface="Arial"/>
              </a:rPr>
              <a:t>para generadores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gran </a:t>
            </a:r>
            <a:r>
              <a:rPr sz="1200" spc="110" dirty="0">
                <a:latin typeface="Arial"/>
                <a:cs typeface="Arial"/>
              </a:rPr>
              <a:t>reactancia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eje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directo.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figura </a:t>
            </a:r>
            <a:r>
              <a:rPr sz="1200" spc="120" dirty="0">
                <a:latin typeface="Arial"/>
                <a:cs typeface="Arial"/>
              </a:rPr>
              <a:t>también </a:t>
            </a:r>
            <a:r>
              <a:rPr sz="1200" spc="125" dirty="0">
                <a:latin typeface="Arial"/>
                <a:cs typeface="Arial"/>
              </a:rPr>
              <a:t>muestra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configuración </a:t>
            </a:r>
            <a:r>
              <a:rPr sz="1200" spc="105" dirty="0">
                <a:latin typeface="Arial"/>
                <a:cs typeface="Arial"/>
              </a:rPr>
              <a:t>recomendada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-10" dirty="0">
                <a:latin typeface="Arial"/>
                <a:cs typeface="Arial"/>
              </a:rPr>
              <a:t>norma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IEEE </a:t>
            </a:r>
            <a:r>
              <a:rPr sz="1200" spc="40" dirty="0">
                <a:latin typeface="Arial"/>
                <a:cs typeface="Arial"/>
              </a:rPr>
              <a:t>C37.102.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zona </a:t>
            </a:r>
            <a:r>
              <a:rPr sz="1200" spc="-5" dirty="0">
                <a:latin typeface="Arial"/>
                <a:cs typeface="Arial"/>
              </a:rPr>
              <a:t>1 </a:t>
            </a:r>
            <a:r>
              <a:rPr sz="1200" spc="125" dirty="0">
                <a:latin typeface="Arial"/>
                <a:cs typeface="Arial"/>
              </a:rPr>
              <a:t>detecta </a:t>
            </a:r>
            <a:r>
              <a:rPr sz="1200" dirty="0">
                <a:latin typeface="Arial"/>
                <a:cs typeface="Arial"/>
              </a:rPr>
              <a:t>LOF </a:t>
            </a:r>
            <a:r>
              <a:rPr sz="1200" spc="95" dirty="0">
                <a:latin typeface="Arial"/>
                <a:cs typeface="Arial"/>
              </a:rPr>
              <a:t>para condiciones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0" dirty="0">
                <a:latin typeface="Arial"/>
                <a:cs typeface="Arial"/>
              </a:rPr>
              <a:t>carga pesada,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condiciones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más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severas</a:t>
            </a:r>
            <a:r>
              <a:rPr sz="1200" spc="100" dirty="0">
                <a:latin typeface="Arial"/>
                <a:cs typeface="Arial"/>
              </a:rPr>
              <a:t> para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sistema. </a:t>
            </a:r>
            <a:r>
              <a:rPr sz="1200" spc="-5" dirty="0">
                <a:latin typeface="Arial"/>
                <a:cs typeface="Arial"/>
              </a:rPr>
              <a:t>Un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retraso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aproximadamente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0.1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proporciona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seguridad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contra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transitorios.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Zona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2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detecta </a:t>
            </a:r>
            <a:r>
              <a:rPr sz="1200" spc="-10" dirty="0">
                <a:latin typeface="Arial"/>
                <a:cs typeface="Arial"/>
              </a:rPr>
              <a:t>LOF</a:t>
            </a:r>
            <a:r>
              <a:rPr sz="1200" spc="31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para </a:t>
            </a:r>
            <a:r>
              <a:rPr sz="1200" spc="114" dirty="0">
                <a:latin typeface="Arial"/>
                <a:cs typeface="Arial"/>
              </a:rPr>
              <a:t>cargas </a:t>
            </a:r>
            <a:r>
              <a:rPr sz="1200" spc="100" dirty="0">
                <a:latin typeface="Arial"/>
                <a:cs typeface="Arial"/>
              </a:rPr>
              <a:t>ligeras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funciona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retardo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 </a:t>
            </a:r>
            <a:r>
              <a:rPr sz="1200" spc="135" dirty="0">
                <a:latin typeface="Arial"/>
                <a:cs typeface="Arial"/>
              </a:rPr>
              <a:t>para </a:t>
            </a:r>
            <a:r>
              <a:rPr sz="1200" spc="100" dirty="0">
                <a:latin typeface="Arial"/>
                <a:cs typeface="Arial"/>
              </a:rPr>
              <a:t>atravesar </a:t>
            </a:r>
            <a:r>
              <a:rPr sz="1200" spc="120" dirty="0">
                <a:latin typeface="Arial"/>
                <a:cs typeface="Arial"/>
              </a:rPr>
              <a:t>cambios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potencia. </a:t>
            </a:r>
            <a:r>
              <a:rPr sz="1200" spc="-5" dirty="0">
                <a:latin typeface="Arial"/>
                <a:cs typeface="Arial"/>
              </a:rPr>
              <a:t>Un </a:t>
            </a:r>
            <a:r>
              <a:rPr sz="1200" spc="125" dirty="0">
                <a:latin typeface="Arial"/>
                <a:cs typeface="Arial"/>
              </a:rPr>
              <a:t>retardo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20" dirty="0">
                <a:latin typeface="Arial"/>
                <a:cs typeface="Arial"/>
              </a:rPr>
              <a:t>0.5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-10" dirty="0">
                <a:latin typeface="Arial"/>
                <a:cs typeface="Arial"/>
              </a:rPr>
              <a:t>0.6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generalmente </a:t>
            </a:r>
            <a:r>
              <a:rPr sz="1200" spc="110" dirty="0">
                <a:latin typeface="Arial"/>
                <a:cs typeface="Arial"/>
              </a:rPr>
              <a:t>proporciona seguridad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25" dirty="0">
                <a:latin typeface="Arial"/>
                <a:cs typeface="Arial"/>
              </a:rPr>
              <a:t>cambios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energía. </a:t>
            </a:r>
            <a:r>
              <a:rPr sz="1200" dirty="0">
                <a:latin typeface="Arial"/>
                <a:cs typeface="Arial"/>
              </a:rPr>
              <a:t>Hay que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comprobar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esta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configuración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estudios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estabilidad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transitoria.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32879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5819" y="909955"/>
            <a:ext cx="5937250" cy="80264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422275" marR="375285" indent="-43180">
              <a:lnSpc>
                <a:spcPts val="2300"/>
              </a:lnSpc>
              <a:spcBef>
                <a:spcPts val="309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Protección LOF usando Elementos 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Mho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de </a:t>
            </a:r>
            <a:r>
              <a:rPr sz="2000" b="1" spc="-5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compensación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(Offset)</a:t>
            </a:r>
            <a:r>
              <a:rPr sz="2000" b="1" spc="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positiva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y negativa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7810" y="1710054"/>
            <a:ext cx="3828259" cy="25876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4481321"/>
            <a:ext cx="6242685" cy="47821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000"/>
              </a:lnSpc>
              <a:spcBef>
                <a:spcPts val="155"/>
              </a:spcBef>
            </a:pPr>
            <a:r>
              <a:rPr sz="1200" spc="90" dirty="0">
                <a:latin typeface="Arial"/>
                <a:cs typeface="Arial"/>
              </a:rPr>
              <a:t>Otra solución </a:t>
            </a:r>
            <a:r>
              <a:rPr sz="1200" spc="100" dirty="0">
                <a:latin typeface="Arial"/>
                <a:cs typeface="Arial"/>
              </a:rPr>
              <a:t>para generadores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gran </a:t>
            </a:r>
            <a:r>
              <a:rPr sz="1200" spc="110" dirty="0">
                <a:latin typeface="Arial"/>
                <a:cs typeface="Arial"/>
              </a:rPr>
              <a:t>reactancia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eje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directo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5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LOF </a:t>
            </a:r>
            <a:r>
              <a:rPr sz="1200" spc="125" dirty="0">
                <a:latin typeface="Arial"/>
                <a:cs typeface="Arial"/>
              </a:rPr>
              <a:t>que combina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155" dirty="0">
                <a:latin typeface="Arial"/>
                <a:cs typeface="Arial"/>
              </a:rPr>
              <a:t>Mho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compensación </a:t>
            </a:r>
            <a:r>
              <a:rPr sz="1200" spc="100" dirty="0">
                <a:latin typeface="Arial"/>
                <a:cs typeface="Arial"/>
              </a:rPr>
              <a:t> negativa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155" dirty="0">
                <a:latin typeface="Arial"/>
                <a:cs typeface="Arial"/>
              </a:rPr>
              <a:t>Mho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compensación </a:t>
            </a:r>
            <a:r>
              <a:rPr sz="1200" spc="80" dirty="0">
                <a:latin typeface="Arial"/>
                <a:cs typeface="Arial"/>
              </a:rPr>
              <a:t>positiva </a:t>
            </a:r>
            <a:r>
              <a:rPr sz="1200" spc="90" dirty="0">
                <a:latin typeface="Arial"/>
                <a:cs typeface="Arial"/>
              </a:rPr>
              <a:t>supervisado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elemento </a:t>
            </a:r>
            <a:r>
              <a:rPr sz="1200" spc="75" dirty="0">
                <a:latin typeface="Arial"/>
                <a:cs typeface="Arial"/>
              </a:rPr>
              <a:t>direccional, </a:t>
            </a:r>
            <a:r>
              <a:rPr sz="1200" spc="114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45" dirty="0">
                <a:latin typeface="Arial"/>
                <a:cs typeface="Arial"/>
              </a:rPr>
              <a:t>muestra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65" dirty="0">
                <a:latin typeface="Arial"/>
                <a:cs typeface="Arial"/>
              </a:rPr>
              <a:t>figura.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zona </a:t>
            </a:r>
            <a:r>
              <a:rPr sz="1200" spc="-5" dirty="0">
                <a:latin typeface="Arial"/>
                <a:cs typeface="Arial"/>
              </a:rPr>
              <a:t>1 </a:t>
            </a:r>
            <a:r>
              <a:rPr sz="1200" spc="165" dirty="0">
                <a:latin typeface="Arial"/>
                <a:cs typeface="Arial"/>
              </a:rPr>
              <a:t>debe </a:t>
            </a:r>
            <a:r>
              <a:rPr sz="1200" spc="130" dirty="0">
                <a:latin typeface="Arial"/>
                <a:cs typeface="Arial"/>
              </a:rPr>
              <a:t>tener </a:t>
            </a:r>
            <a:r>
              <a:rPr sz="1200" spc="25" dirty="0">
                <a:latin typeface="Arial"/>
                <a:cs typeface="Arial"/>
              </a:rPr>
              <a:t>un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retardo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tiempo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0,2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0,3 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55" dirty="0">
                <a:latin typeface="Arial"/>
                <a:cs typeface="Arial"/>
              </a:rPr>
              <a:t>ante </a:t>
            </a:r>
            <a:r>
              <a:rPr sz="1200" spc="100" dirty="0">
                <a:latin typeface="Arial"/>
                <a:cs typeface="Arial"/>
              </a:rPr>
              <a:t>cambios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potencia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14" dirty="0">
                <a:latin typeface="Arial"/>
                <a:cs typeface="Arial"/>
              </a:rPr>
              <a:t>otros </a:t>
            </a:r>
            <a:r>
              <a:rPr sz="1200" spc="85" dirty="0">
                <a:latin typeface="Arial"/>
                <a:cs typeface="Arial"/>
              </a:rPr>
              <a:t>transitorios.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Hay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que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reafirmar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esta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configuración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estudios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estabilidad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transitoria.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5715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Con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5" dirty="0">
                <a:latin typeface="Arial"/>
                <a:cs typeface="Arial"/>
              </a:rPr>
              <a:t>ajuste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40" dirty="0">
                <a:latin typeface="Arial"/>
                <a:cs typeface="Arial"/>
              </a:rPr>
              <a:t>muestra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65" dirty="0">
                <a:latin typeface="Arial"/>
                <a:cs typeface="Arial"/>
              </a:rPr>
              <a:t>figura,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característica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Zona   </a:t>
            </a:r>
            <a:r>
              <a:rPr sz="1200" spc="-5" dirty="0">
                <a:latin typeface="Arial"/>
                <a:cs typeface="Arial"/>
              </a:rPr>
              <a:t>2 </a:t>
            </a:r>
            <a:r>
              <a:rPr sz="1200" spc="105" dirty="0">
                <a:latin typeface="Arial"/>
                <a:cs typeface="Arial"/>
              </a:rPr>
              <a:t>está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justo </a:t>
            </a:r>
            <a:r>
              <a:rPr sz="1200" spc="110" dirty="0">
                <a:latin typeface="Arial"/>
                <a:cs typeface="Arial"/>
              </a:rPr>
              <a:t>fuera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característica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límite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estabilidad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estado </a:t>
            </a:r>
            <a:r>
              <a:rPr sz="1200" spc="125" dirty="0">
                <a:latin typeface="Arial"/>
                <a:cs typeface="Arial"/>
              </a:rPr>
              <a:t>estable 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(SSSL)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sistema,</a:t>
            </a:r>
            <a:r>
              <a:rPr sz="1200" spc="114" dirty="0">
                <a:latin typeface="Arial"/>
                <a:cs typeface="Arial"/>
              </a:rPr>
              <a:t> para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evitar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que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vuelva  </a:t>
            </a:r>
            <a:r>
              <a:rPr sz="1200" spc="75" dirty="0">
                <a:latin typeface="Arial"/>
                <a:cs typeface="Arial"/>
              </a:rPr>
              <a:t>inestable.  </a:t>
            </a:r>
            <a:r>
              <a:rPr sz="1200" dirty="0">
                <a:latin typeface="Arial"/>
                <a:cs typeface="Arial"/>
              </a:rPr>
              <a:t>Sin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embargo,</a:t>
            </a:r>
            <a:r>
              <a:rPr sz="1200" spc="135" dirty="0">
                <a:latin typeface="Arial"/>
                <a:cs typeface="Arial"/>
              </a:rPr>
              <a:t> esta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configuración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considera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curva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capacidad 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característica </a:t>
            </a:r>
            <a:r>
              <a:rPr sz="1200" spc="65" dirty="0">
                <a:latin typeface="Arial"/>
                <a:cs typeface="Arial"/>
              </a:rPr>
              <a:t>del </a:t>
            </a:r>
            <a:r>
              <a:rPr sz="1200" spc="75" dirty="0">
                <a:latin typeface="Arial"/>
                <a:cs typeface="Arial"/>
              </a:rPr>
              <a:t>limitador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subexcitación </a:t>
            </a:r>
            <a:r>
              <a:rPr sz="1200" spc="10" dirty="0">
                <a:latin typeface="Arial"/>
                <a:cs typeface="Arial"/>
              </a:rPr>
              <a:t>(UEL).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reactancia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sistema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XSys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incluye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reactancia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transformador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elevador </a:t>
            </a:r>
            <a:r>
              <a:rPr sz="1200" spc="150" dirty="0">
                <a:latin typeface="Arial"/>
                <a:cs typeface="Arial"/>
              </a:rPr>
              <a:t>más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reactancia</a:t>
            </a:r>
            <a:r>
              <a:rPr sz="1200" spc="100" dirty="0">
                <a:latin typeface="Arial"/>
                <a:cs typeface="Arial"/>
              </a:rPr>
              <a:t> equivalente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sistema.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elemento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direccional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proporciona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seguridad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externas cercanas. </a:t>
            </a:r>
            <a:r>
              <a:rPr sz="1200" spc="9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Zona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2 </a:t>
            </a:r>
            <a:r>
              <a:rPr sz="1200" spc="125" dirty="0">
                <a:latin typeface="Arial"/>
                <a:cs typeface="Arial"/>
              </a:rPr>
              <a:t>debe </a:t>
            </a:r>
            <a:r>
              <a:rPr sz="1200" spc="90" dirty="0">
                <a:latin typeface="Arial"/>
                <a:cs typeface="Arial"/>
              </a:rPr>
              <a:t>emitir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114" dirty="0">
                <a:latin typeface="Arial"/>
                <a:cs typeface="Arial"/>
              </a:rPr>
              <a:t>alarma </a:t>
            </a:r>
            <a:r>
              <a:rPr sz="1200" spc="120" dirty="0">
                <a:latin typeface="Arial"/>
                <a:cs typeface="Arial"/>
              </a:rPr>
              <a:t>e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iniciar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disparo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retardado,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24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minuto </a:t>
            </a:r>
            <a:r>
              <a:rPr sz="1200" spc="114" dirty="0">
                <a:latin typeface="Arial"/>
                <a:cs typeface="Arial"/>
              </a:rPr>
              <a:t>como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retardo</a:t>
            </a:r>
            <a:r>
              <a:rPr sz="1200" spc="21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típico.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Arial"/>
              <a:cs typeface="Arial"/>
            </a:endParaRPr>
          </a:p>
          <a:p>
            <a:pPr marL="12700" marR="8890" algn="just">
              <a:lnSpc>
                <a:spcPct val="97000"/>
              </a:lnSpc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55" dirty="0">
                <a:latin typeface="Arial"/>
                <a:cs typeface="Arial"/>
              </a:rPr>
              <a:t>esquema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compensación </a:t>
            </a:r>
            <a:r>
              <a:rPr sz="1200" spc="80" dirty="0">
                <a:latin typeface="Arial"/>
                <a:cs typeface="Arial"/>
              </a:rPr>
              <a:t>positiva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dos zonas </a:t>
            </a:r>
            <a:r>
              <a:rPr sz="1200" spc="75" dirty="0">
                <a:latin typeface="Arial"/>
                <a:cs typeface="Arial"/>
              </a:rPr>
              <a:t>incluye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subtensión, </a:t>
            </a:r>
            <a:r>
              <a:rPr sz="1200" spc="120" dirty="0">
                <a:latin typeface="Arial"/>
                <a:cs typeface="Arial"/>
              </a:rPr>
              <a:t>normalmente </a:t>
            </a:r>
            <a:r>
              <a:rPr sz="1200" spc="105" dirty="0">
                <a:latin typeface="Arial"/>
                <a:cs typeface="Arial"/>
              </a:rPr>
              <a:t>establecido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0,8</a:t>
            </a:r>
            <a:r>
              <a:rPr sz="1200" spc="-5" dirty="0">
                <a:latin typeface="PMingLiU"/>
                <a:cs typeface="PMingLiU"/>
              </a:rPr>
              <a:t>%</a:t>
            </a:r>
            <a:r>
              <a:rPr sz="1200" dirty="0">
                <a:latin typeface="PMingLiU"/>
                <a:cs typeface="PMingLiU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0.9</a:t>
            </a:r>
            <a:r>
              <a:rPr sz="1200" spc="-5" dirty="0">
                <a:latin typeface="PMingLiU"/>
                <a:cs typeface="PMingLiU"/>
              </a:rPr>
              <a:t>%</a:t>
            </a:r>
            <a:r>
              <a:rPr sz="1200" dirty="0">
                <a:latin typeface="PMingLiU"/>
                <a:cs typeface="PMingLiU"/>
              </a:rPr>
              <a:t> </a:t>
            </a:r>
            <a:r>
              <a:rPr sz="1200" spc="-10" dirty="0">
                <a:latin typeface="Arial"/>
                <a:cs typeface="Arial"/>
              </a:rPr>
              <a:t>del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80" dirty="0">
                <a:latin typeface="Arial"/>
                <a:cs typeface="Arial"/>
              </a:rPr>
              <a:t>nominal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generador, para </a:t>
            </a:r>
            <a:r>
              <a:rPr sz="1200" spc="114" dirty="0">
                <a:latin typeface="Arial"/>
                <a:cs typeface="Arial"/>
              </a:rPr>
              <a:t>monitorear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95" dirty="0">
                <a:latin typeface="Arial"/>
                <a:cs typeface="Arial"/>
              </a:rPr>
              <a:t>efecto </a:t>
            </a:r>
            <a:r>
              <a:rPr sz="1200" dirty="0">
                <a:latin typeface="Arial"/>
                <a:cs typeface="Arial"/>
              </a:rPr>
              <a:t>del LOF en </a:t>
            </a:r>
            <a:r>
              <a:rPr sz="1200" spc="-10" dirty="0">
                <a:latin typeface="Arial"/>
                <a:cs typeface="Arial"/>
              </a:rPr>
              <a:t>el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potencia. </a:t>
            </a:r>
            <a:r>
              <a:rPr sz="1200" dirty="0">
                <a:latin typeface="Arial"/>
                <a:cs typeface="Arial"/>
              </a:rPr>
              <a:t>Una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condición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bajo </a:t>
            </a:r>
            <a:r>
              <a:rPr sz="1200" spc="65" dirty="0">
                <a:latin typeface="Arial"/>
                <a:cs typeface="Arial"/>
              </a:rPr>
              <a:t>voltaje significa </a:t>
            </a:r>
            <a:r>
              <a:rPr sz="1200" spc="90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0" dirty="0">
                <a:latin typeface="Arial"/>
                <a:cs typeface="Arial"/>
              </a:rPr>
              <a:t>sistema </a:t>
            </a:r>
            <a:r>
              <a:rPr sz="1200" spc="130" dirty="0">
                <a:latin typeface="Arial"/>
                <a:cs typeface="Arial"/>
              </a:rPr>
              <a:t>puede </a:t>
            </a:r>
            <a:r>
              <a:rPr sz="1200" spc="100" dirty="0">
                <a:latin typeface="Arial"/>
                <a:cs typeface="Arial"/>
              </a:rPr>
              <a:t>colapsar.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operación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subtensión </a:t>
            </a:r>
            <a:r>
              <a:rPr sz="1200" spc="120" dirty="0">
                <a:latin typeface="Arial"/>
                <a:cs typeface="Arial"/>
              </a:rPr>
              <a:t>reduce </a:t>
            </a:r>
            <a:r>
              <a:rPr sz="1200" spc="10" dirty="0">
                <a:latin typeface="Arial"/>
                <a:cs typeface="Arial"/>
              </a:rPr>
              <a:t>el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tiempo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disparo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-5" dirty="0">
                <a:latin typeface="Arial"/>
                <a:cs typeface="Arial"/>
              </a:rPr>
              <a:t>Zona</a:t>
            </a:r>
            <a:r>
              <a:rPr sz="1200" dirty="0">
                <a:latin typeface="Arial"/>
                <a:cs typeface="Arial"/>
              </a:rPr>
              <a:t> 2.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Un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retardo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tiempo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típico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0,25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8890" algn="just">
              <a:lnSpc>
                <a:spcPct val="95900"/>
              </a:lnSpc>
            </a:pPr>
            <a:r>
              <a:rPr sz="1200" spc="130" dirty="0">
                <a:latin typeface="Arial"/>
                <a:cs typeface="Arial"/>
              </a:rPr>
              <a:t>Dado </a:t>
            </a:r>
            <a:r>
              <a:rPr sz="1200" spc="120" dirty="0">
                <a:latin typeface="Arial"/>
                <a:cs typeface="Arial"/>
              </a:rPr>
              <a:t>que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pérdida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30" dirty="0">
                <a:latin typeface="Arial"/>
                <a:cs typeface="Arial"/>
              </a:rPr>
              <a:t>campo </a:t>
            </a:r>
            <a:r>
              <a:rPr sz="1200" dirty="0">
                <a:latin typeface="Arial"/>
                <a:cs typeface="Arial"/>
              </a:rPr>
              <a:t>es </a:t>
            </a:r>
            <a:r>
              <a:rPr sz="1200" spc="100" dirty="0">
                <a:latin typeface="Arial"/>
                <a:cs typeface="Arial"/>
              </a:rPr>
              <a:t>una </a:t>
            </a:r>
            <a:r>
              <a:rPr sz="1200" spc="85" dirty="0">
                <a:latin typeface="Arial"/>
                <a:cs typeface="Arial"/>
              </a:rPr>
              <a:t>condición </a:t>
            </a:r>
            <a:r>
              <a:rPr sz="1200" spc="80" dirty="0">
                <a:latin typeface="Arial"/>
                <a:cs typeface="Arial"/>
              </a:rPr>
              <a:t>equilibrada, </a:t>
            </a:r>
            <a:r>
              <a:rPr sz="1200" dirty="0">
                <a:latin typeface="Arial"/>
                <a:cs typeface="Arial"/>
              </a:rPr>
              <a:t>el relé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utiliza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impedancia </a:t>
            </a:r>
            <a:r>
              <a:rPr sz="1200" spc="16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secuencia </a:t>
            </a:r>
            <a:r>
              <a:rPr sz="1200" spc="80" dirty="0">
                <a:latin typeface="Arial"/>
                <a:cs typeface="Arial"/>
              </a:rPr>
              <a:t>positiva </a:t>
            </a:r>
            <a:r>
              <a:rPr sz="1200" spc="100" dirty="0">
                <a:latin typeface="Arial"/>
                <a:cs typeface="Arial"/>
              </a:rPr>
              <a:t>medida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spc="75" dirty="0">
                <a:latin typeface="Arial"/>
                <a:cs typeface="Arial"/>
              </a:rPr>
              <a:t>definir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80" dirty="0">
                <a:latin typeface="Arial"/>
                <a:cs typeface="Arial"/>
              </a:rPr>
              <a:t>características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LOF.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76059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8655" y="723265"/>
            <a:ext cx="6298565" cy="7778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416559" marR="41910" indent="-375285">
              <a:lnSpc>
                <a:spcPts val="2540"/>
              </a:lnSpc>
              <a:spcBef>
                <a:spcPts val="385"/>
              </a:spcBef>
            </a:pPr>
            <a:r>
              <a:rPr sz="2200" dirty="0"/>
              <a:t>Posible </a:t>
            </a:r>
            <a:r>
              <a:rPr sz="2200" spc="-5" dirty="0"/>
              <a:t>daños </a:t>
            </a:r>
            <a:r>
              <a:rPr sz="2200" spc="-10" dirty="0"/>
              <a:t>del </a:t>
            </a:r>
            <a:r>
              <a:rPr sz="2200" dirty="0"/>
              <a:t>motor </a:t>
            </a:r>
            <a:r>
              <a:rPr sz="2200" spc="-5" dirty="0"/>
              <a:t>principal </a:t>
            </a:r>
            <a:r>
              <a:rPr sz="2200" dirty="0"/>
              <a:t>(máquina </a:t>
            </a:r>
            <a:r>
              <a:rPr sz="2200" spc="-15" dirty="0"/>
              <a:t>de </a:t>
            </a:r>
            <a:r>
              <a:rPr sz="2200" spc="-600" dirty="0"/>
              <a:t> </a:t>
            </a:r>
            <a:r>
              <a:rPr sz="2200" dirty="0"/>
              <a:t>impulso)</a:t>
            </a:r>
            <a:r>
              <a:rPr sz="2200" spc="-10" dirty="0"/>
              <a:t> </a:t>
            </a:r>
            <a:r>
              <a:rPr sz="2200" spc="-5" dirty="0"/>
              <a:t>por</a:t>
            </a:r>
            <a:r>
              <a:rPr sz="2200" spc="-10" dirty="0"/>
              <a:t> </a:t>
            </a:r>
            <a:r>
              <a:rPr sz="2200" spc="-5" dirty="0"/>
              <a:t>Motorización</a:t>
            </a:r>
            <a:r>
              <a:rPr sz="2200" dirty="0"/>
              <a:t> </a:t>
            </a:r>
            <a:r>
              <a:rPr sz="2200" spc="-10" dirty="0"/>
              <a:t>del</a:t>
            </a:r>
            <a:r>
              <a:rPr sz="2200" spc="-5" dirty="0"/>
              <a:t> Generador</a:t>
            </a:r>
            <a:endParaRPr sz="2200"/>
          </a:p>
        </p:txBody>
      </p:sp>
      <p:sp>
        <p:nvSpPr>
          <p:cNvPr id="4" name="object 4"/>
          <p:cNvSpPr txBox="1"/>
          <p:nvPr/>
        </p:nvSpPr>
        <p:spPr>
          <a:xfrm>
            <a:off x="1142796" y="1880743"/>
            <a:ext cx="5803265" cy="26676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6350" indent="-229235">
              <a:lnSpc>
                <a:spcPts val="2300"/>
              </a:lnSpc>
              <a:spcBef>
                <a:spcPts val="250"/>
              </a:spcBef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</a:t>
            </a:r>
            <a:r>
              <a:rPr sz="2000" spc="-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ob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al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ien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000" b="1" spc="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000" b="1" spc="2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20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á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labe</a:t>
            </a:r>
            <a:r>
              <a:rPr sz="20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0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bina</a:t>
            </a:r>
            <a:r>
              <a:rPr sz="2000" b="1" spc="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  vapor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</a:t>
            </a:r>
            <a:r>
              <a:rPr sz="2000" spc="-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Cavitación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de álabes 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turbinas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 hidráulicas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</a:t>
            </a:r>
            <a:r>
              <a:rPr sz="2000" spc="-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Dañ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 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000" b="1" spc="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odamien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os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000" b="1" spc="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bin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2000" b="1" spc="15" dirty="0">
                <a:solidFill>
                  <a:srgbClr val="00AF50"/>
                </a:solidFill>
                <a:latin typeface="Arial"/>
                <a:cs typeface="Arial"/>
              </a:rPr>
              <a:t>g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as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Arial"/>
              <a:cs typeface="Arial"/>
            </a:endParaRPr>
          </a:p>
          <a:p>
            <a:pPr marL="241300" marR="5080" indent="-229235">
              <a:lnSpc>
                <a:spcPts val="2300"/>
              </a:lnSpc>
              <a:tabLst>
                <a:tab pos="2957830" algn="l"/>
                <a:tab pos="3381375" algn="l"/>
              </a:tabLst>
            </a:pPr>
            <a:r>
              <a:rPr sz="2000" spc="-10" dirty="0">
                <a:solidFill>
                  <a:srgbClr val="00AF50"/>
                </a:solidFill>
                <a:latin typeface="Wingdings"/>
                <a:cs typeface="Wingdings"/>
              </a:rPr>
              <a:t></a:t>
            </a:r>
            <a:r>
              <a:rPr sz="2000" spc="-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Peligro</a:t>
            </a:r>
            <a:r>
              <a:rPr sz="2000" b="1" spc="4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000" b="1" spc="4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explosión	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en	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motores</a:t>
            </a:r>
            <a:r>
              <a:rPr sz="2000" b="1" spc="39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Diesel</a:t>
            </a:r>
            <a:r>
              <a:rPr sz="2000" b="1" spc="38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5" dirty="0">
                <a:solidFill>
                  <a:srgbClr val="00AF50"/>
                </a:solidFill>
                <a:latin typeface="Arial"/>
                <a:cs typeface="Arial"/>
              </a:rPr>
              <a:t>por </a:t>
            </a:r>
            <a:r>
              <a:rPr sz="2000" b="1" spc="-5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combustible</a:t>
            </a:r>
            <a:r>
              <a:rPr sz="20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Arial"/>
                <a:cs typeface="Arial"/>
              </a:rPr>
              <a:t>sin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quemar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596" y="4902200"/>
            <a:ext cx="6279515" cy="42881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algn="just">
              <a:lnSpc>
                <a:spcPct val="96300"/>
              </a:lnSpc>
              <a:spcBef>
                <a:spcPts val="150"/>
              </a:spcBef>
            </a:pPr>
            <a:r>
              <a:rPr sz="1200" spc="-5" dirty="0">
                <a:latin typeface="Arial"/>
                <a:cs typeface="Arial"/>
              </a:rPr>
              <a:t>La motorización </a:t>
            </a:r>
            <a:r>
              <a:rPr sz="1200" spc="-10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generador </a:t>
            </a:r>
            <a:r>
              <a:rPr sz="1200" spc="114" dirty="0">
                <a:latin typeface="Arial"/>
                <a:cs typeface="Arial"/>
              </a:rPr>
              <a:t>ocurre </a:t>
            </a:r>
            <a:r>
              <a:rPr sz="1200" spc="130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85" dirty="0">
                <a:latin typeface="Arial"/>
                <a:cs typeface="Arial"/>
              </a:rPr>
              <a:t>suministro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energía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00" dirty="0">
                <a:latin typeface="Arial"/>
                <a:cs typeface="Arial"/>
              </a:rPr>
              <a:t>motor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primario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corta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mientras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está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conectado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energía.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10" dirty="0">
                <a:latin typeface="Arial"/>
                <a:cs typeface="Arial"/>
              </a:rPr>
              <a:t>generador </a:t>
            </a:r>
            <a:r>
              <a:rPr sz="1200" spc="100" dirty="0">
                <a:latin typeface="Arial"/>
                <a:cs typeface="Arial"/>
              </a:rPr>
              <a:t>funciona </a:t>
            </a:r>
            <a:r>
              <a:rPr sz="1200" spc="130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110" dirty="0">
                <a:latin typeface="Arial"/>
                <a:cs typeface="Arial"/>
              </a:rPr>
              <a:t>motor </a:t>
            </a:r>
            <a:r>
              <a:rPr sz="1200" spc="105" dirty="0">
                <a:latin typeface="Arial"/>
                <a:cs typeface="Arial"/>
              </a:rPr>
              <a:t>síncrono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spc="110" dirty="0">
                <a:latin typeface="Arial"/>
                <a:cs typeface="Arial"/>
              </a:rPr>
              <a:t>impulsa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85" dirty="0">
                <a:latin typeface="Arial"/>
                <a:cs typeface="Arial"/>
              </a:rPr>
              <a:t>motor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principal.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Esta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condición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funcionamiento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dañará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generador, </a:t>
            </a:r>
            <a:r>
              <a:rPr sz="1200" spc="140" dirty="0">
                <a:latin typeface="Arial"/>
                <a:cs typeface="Arial"/>
              </a:rPr>
              <a:t>pero </a:t>
            </a:r>
            <a:r>
              <a:rPr sz="1200" spc="145" dirty="0">
                <a:latin typeface="Arial"/>
                <a:cs typeface="Arial"/>
              </a:rPr>
              <a:t> puede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dañar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motor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primario.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Arial"/>
              <a:cs typeface="Arial"/>
            </a:endParaRPr>
          </a:p>
          <a:p>
            <a:pPr marL="12700" marR="7620" algn="just">
              <a:lnSpc>
                <a:spcPct val="96100"/>
              </a:lnSpc>
            </a:pPr>
            <a:r>
              <a:rPr sz="1200" spc="110" dirty="0">
                <a:latin typeface="Arial"/>
                <a:cs typeface="Arial"/>
              </a:rPr>
              <a:t>Además,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carga mecánica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motor </a:t>
            </a:r>
            <a:r>
              <a:rPr sz="1200" spc="100" dirty="0">
                <a:latin typeface="Arial"/>
                <a:cs typeface="Arial"/>
              </a:rPr>
              <a:t>primario </a:t>
            </a:r>
            <a:r>
              <a:rPr sz="1200" spc="110" dirty="0">
                <a:latin typeface="Arial"/>
                <a:cs typeface="Arial"/>
              </a:rPr>
              <a:t>presenta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generador,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0" dirty="0">
                <a:latin typeface="Arial"/>
                <a:cs typeface="Arial"/>
              </a:rPr>
              <a:t>generador </a:t>
            </a:r>
            <a:r>
              <a:rPr sz="1200" spc="105" dirty="0">
                <a:latin typeface="Arial"/>
                <a:cs typeface="Arial"/>
              </a:rPr>
              <a:t>está </a:t>
            </a:r>
            <a:r>
              <a:rPr sz="1200" spc="110" dirty="0">
                <a:latin typeface="Arial"/>
                <a:cs typeface="Arial"/>
              </a:rPr>
              <a:t>funcionando </a:t>
            </a:r>
            <a:r>
              <a:rPr sz="1200" spc="135" dirty="0">
                <a:latin typeface="Arial"/>
                <a:cs typeface="Arial"/>
              </a:rPr>
              <a:t>como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motor </a:t>
            </a:r>
            <a:r>
              <a:rPr sz="1200" spc="100" dirty="0">
                <a:latin typeface="Arial"/>
                <a:cs typeface="Arial"/>
              </a:rPr>
              <a:t>síncrono, </a:t>
            </a:r>
            <a:r>
              <a:rPr sz="1200" spc="130" dirty="0">
                <a:latin typeface="Arial"/>
                <a:cs typeface="Arial"/>
              </a:rPr>
              <a:t>puede </a:t>
            </a:r>
            <a:r>
              <a:rPr sz="1200" spc="5" dirty="0">
                <a:latin typeface="Arial"/>
                <a:cs typeface="Arial"/>
              </a:rPr>
              <a:t>ser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alta. </a:t>
            </a:r>
            <a:r>
              <a:rPr sz="1200" spc="-5" dirty="0">
                <a:latin typeface="Arial"/>
                <a:cs typeface="Arial"/>
              </a:rPr>
              <a:t>Esta </a:t>
            </a:r>
            <a:r>
              <a:rPr sz="1200" spc="120" dirty="0">
                <a:latin typeface="Arial"/>
                <a:cs typeface="Arial"/>
              </a:rPr>
              <a:t>carga representa </a:t>
            </a:r>
            <a:r>
              <a:rPr sz="1200" spc="135" dirty="0">
                <a:latin typeface="Arial"/>
                <a:cs typeface="Arial"/>
              </a:rPr>
              <a:t>una </a:t>
            </a:r>
            <a:r>
              <a:rPr sz="1200" spc="114" dirty="0">
                <a:latin typeface="Arial"/>
                <a:cs typeface="Arial"/>
              </a:rPr>
              <a:t>pérdida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potencia </a:t>
            </a:r>
            <a:r>
              <a:rPr sz="1200" spc="80" dirty="0">
                <a:latin typeface="Arial"/>
                <a:cs typeface="Arial"/>
              </a:rPr>
              <a:t>activa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spc="-20" dirty="0">
                <a:latin typeface="Arial"/>
                <a:cs typeface="Arial"/>
              </a:rPr>
              <a:t>de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potencia.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700"/>
              </a:lnSpc>
            </a:pP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turbinas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vapor,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-5" dirty="0">
                <a:latin typeface="Arial"/>
                <a:cs typeface="Arial"/>
              </a:rPr>
              <a:t>motorización </a:t>
            </a:r>
            <a:r>
              <a:rPr sz="1200" spc="105" dirty="0">
                <a:latin typeface="Arial"/>
                <a:cs typeface="Arial"/>
              </a:rPr>
              <a:t>provoca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sobrecalentamiento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puede </a:t>
            </a:r>
            <a:r>
              <a:rPr sz="1200" spc="140" dirty="0">
                <a:latin typeface="Arial"/>
                <a:cs typeface="Arial"/>
              </a:rPr>
              <a:t>dañar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14" dirty="0">
                <a:latin typeface="Arial"/>
                <a:cs typeface="Arial"/>
              </a:rPr>
              <a:t>álabes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turbina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14" dirty="0">
                <a:latin typeface="Arial"/>
                <a:cs typeface="Arial"/>
              </a:rPr>
              <a:t>otras </a:t>
            </a:r>
            <a:r>
              <a:rPr sz="1200" spc="125" dirty="0">
                <a:latin typeface="Arial"/>
                <a:cs typeface="Arial"/>
              </a:rPr>
              <a:t>partes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turbina. </a:t>
            </a:r>
            <a:r>
              <a:rPr sz="1200" dirty="0">
                <a:latin typeface="Arial"/>
                <a:cs typeface="Arial"/>
              </a:rPr>
              <a:t>Las </a:t>
            </a:r>
            <a:r>
              <a:rPr sz="1200" spc="100" dirty="0">
                <a:latin typeface="Arial"/>
                <a:cs typeface="Arial"/>
              </a:rPr>
              <a:t>turbinas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vapor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pueden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sobrecalentarse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incluso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cuando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generador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está </a:t>
            </a:r>
            <a:r>
              <a:rPr sz="1200" spc="110" dirty="0">
                <a:latin typeface="Arial"/>
                <a:cs typeface="Arial"/>
              </a:rPr>
              <a:t> funcionando </a:t>
            </a:r>
            <a:r>
              <a:rPr sz="1200" spc="5" dirty="0">
                <a:latin typeface="Arial"/>
                <a:cs typeface="Arial"/>
              </a:rPr>
              <a:t>sin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carga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baja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potencia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salida. 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fabricantes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turbinas </a:t>
            </a:r>
            <a:r>
              <a:rPr sz="1200" spc="95" dirty="0">
                <a:latin typeface="Arial"/>
                <a:cs typeface="Arial"/>
              </a:rPr>
              <a:t>proporcionan información sobre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0" dirty="0">
                <a:latin typeface="Arial"/>
                <a:cs typeface="Arial"/>
              </a:rPr>
              <a:t>tiempo </a:t>
            </a:r>
            <a:r>
              <a:rPr sz="1200" spc="100" dirty="0">
                <a:latin typeface="Arial"/>
                <a:cs typeface="Arial"/>
              </a:rPr>
              <a:t>permitido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spc="5" dirty="0">
                <a:latin typeface="Arial"/>
                <a:cs typeface="Arial"/>
              </a:rPr>
              <a:t>las  </a:t>
            </a:r>
            <a:r>
              <a:rPr sz="1200" spc="105" dirty="0">
                <a:latin typeface="Arial"/>
                <a:cs typeface="Arial"/>
              </a:rPr>
              <a:t>turbinas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vapor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pueden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funcionar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en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condiciones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motor.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Arial"/>
              <a:cs typeface="Arial"/>
            </a:endParaRPr>
          </a:p>
          <a:p>
            <a:pPr marL="12700" marR="8255" algn="just">
              <a:lnSpc>
                <a:spcPct val="96000"/>
              </a:lnSpc>
            </a:pPr>
            <a:r>
              <a:rPr sz="1200" spc="100" dirty="0">
                <a:latin typeface="Arial"/>
                <a:cs typeface="Arial"/>
              </a:rPr>
              <a:t>Otros </a:t>
            </a:r>
            <a:r>
              <a:rPr sz="1200" spc="90" dirty="0">
                <a:latin typeface="Arial"/>
                <a:cs typeface="Arial"/>
              </a:rPr>
              <a:t>tipos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0" dirty="0">
                <a:latin typeface="Arial"/>
                <a:cs typeface="Arial"/>
              </a:rPr>
              <a:t>motores </a:t>
            </a:r>
            <a:r>
              <a:rPr sz="1200" spc="100" dirty="0">
                <a:latin typeface="Arial"/>
                <a:cs typeface="Arial"/>
              </a:rPr>
              <a:t>primarios </a:t>
            </a:r>
            <a:r>
              <a:rPr sz="1200" spc="125" dirty="0">
                <a:latin typeface="Arial"/>
                <a:cs typeface="Arial"/>
              </a:rPr>
              <a:t>pueden </a:t>
            </a:r>
            <a:r>
              <a:rPr sz="1200" spc="100" dirty="0">
                <a:latin typeface="Arial"/>
                <a:cs typeface="Arial"/>
              </a:rPr>
              <a:t>tener diferentes </a:t>
            </a:r>
            <a:r>
              <a:rPr sz="1200" spc="114" dirty="0">
                <a:latin typeface="Arial"/>
                <a:cs typeface="Arial"/>
              </a:rPr>
              <a:t>problemas </a:t>
            </a:r>
            <a:r>
              <a:rPr sz="1200" spc="110" dirty="0">
                <a:latin typeface="Arial"/>
                <a:cs typeface="Arial"/>
              </a:rPr>
              <a:t>durante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motorización. </a:t>
            </a:r>
            <a:r>
              <a:rPr sz="1200" dirty="0">
                <a:latin typeface="Arial"/>
                <a:cs typeface="Arial"/>
              </a:rPr>
              <a:t>Las </a:t>
            </a:r>
            <a:r>
              <a:rPr sz="1200" spc="105" dirty="0">
                <a:latin typeface="Arial"/>
                <a:cs typeface="Arial"/>
              </a:rPr>
              <a:t>turbinas </a:t>
            </a:r>
            <a:r>
              <a:rPr sz="1200" spc="75" dirty="0">
                <a:latin typeface="Arial"/>
                <a:cs typeface="Arial"/>
              </a:rPr>
              <a:t>hidráulicas </a:t>
            </a:r>
            <a:r>
              <a:rPr sz="1200" spc="95" dirty="0">
                <a:latin typeface="Arial"/>
                <a:cs typeface="Arial"/>
              </a:rPr>
              <a:t>pueden </a:t>
            </a:r>
            <a:r>
              <a:rPr sz="1200" spc="60" dirty="0">
                <a:latin typeface="Arial"/>
                <a:cs typeface="Arial"/>
              </a:rPr>
              <a:t>sufrir </a:t>
            </a:r>
            <a:r>
              <a:rPr sz="1200" spc="75" dirty="0">
                <a:latin typeface="Arial"/>
                <a:cs typeface="Arial"/>
              </a:rPr>
              <a:t>cavitación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sus </a:t>
            </a:r>
            <a:r>
              <a:rPr sz="1200" spc="-5" dirty="0">
                <a:latin typeface="Arial"/>
                <a:cs typeface="Arial"/>
              </a:rPr>
              <a:t>álabes </a:t>
            </a:r>
            <a:r>
              <a:rPr sz="1200" dirty="0">
                <a:latin typeface="Arial"/>
                <a:cs typeface="Arial"/>
              </a:rPr>
              <a:t> 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 </a:t>
            </a:r>
            <a:r>
              <a:rPr sz="1200" spc="-10" dirty="0">
                <a:latin typeface="Arial"/>
                <a:cs typeface="Arial"/>
              </a:rPr>
              <a:t>flujo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5" dirty="0">
                <a:latin typeface="Arial"/>
                <a:cs typeface="Arial"/>
              </a:rPr>
              <a:t>agua </a:t>
            </a:r>
            <a:r>
              <a:rPr sz="1200" spc="114" dirty="0">
                <a:latin typeface="Arial"/>
                <a:cs typeface="Arial"/>
              </a:rPr>
              <a:t>bajo </a:t>
            </a:r>
            <a:r>
              <a:rPr sz="1200" spc="120" dirty="0">
                <a:latin typeface="Arial"/>
                <a:cs typeface="Arial"/>
              </a:rPr>
              <a:t>durante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conducción. </a:t>
            </a:r>
            <a:r>
              <a:rPr sz="1200" dirty="0">
                <a:latin typeface="Arial"/>
                <a:cs typeface="Arial"/>
              </a:rPr>
              <a:t>Las </a:t>
            </a:r>
            <a:r>
              <a:rPr sz="1200" spc="100" dirty="0">
                <a:latin typeface="Arial"/>
                <a:cs typeface="Arial"/>
              </a:rPr>
              <a:t>turbinas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55" dirty="0">
                <a:latin typeface="Arial"/>
                <a:cs typeface="Arial"/>
              </a:rPr>
              <a:t>gas </a:t>
            </a:r>
            <a:r>
              <a:rPr sz="1200" spc="165" dirty="0">
                <a:latin typeface="Arial"/>
                <a:cs typeface="Arial"/>
              </a:rPr>
              <a:t>pueden 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tener </a:t>
            </a:r>
            <a:r>
              <a:rPr sz="1200" spc="120" dirty="0">
                <a:latin typeface="Arial"/>
                <a:cs typeface="Arial"/>
              </a:rPr>
              <a:t>problemas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rodamientos </a:t>
            </a:r>
            <a:r>
              <a:rPr sz="1200" spc="120" dirty="0">
                <a:latin typeface="Arial"/>
                <a:cs typeface="Arial"/>
              </a:rPr>
              <a:t>cuando </a:t>
            </a:r>
            <a:r>
              <a:rPr sz="1200" spc="100" dirty="0">
                <a:latin typeface="Arial"/>
                <a:cs typeface="Arial"/>
              </a:rPr>
              <a:t>giran </a:t>
            </a:r>
            <a:r>
              <a:rPr sz="1200" spc="125" dirty="0">
                <a:latin typeface="Arial"/>
                <a:cs typeface="Arial"/>
              </a:rPr>
              <a:t>como </a:t>
            </a:r>
            <a:r>
              <a:rPr sz="1200" spc="105" dirty="0">
                <a:latin typeface="Arial"/>
                <a:cs typeface="Arial"/>
              </a:rPr>
              <a:t>carga </a:t>
            </a:r>
            <a:r>
              <a:rPr sz="1200" spc="110" dirty="0">
                <a:latin typeface="Arial"/>
                <a:cs typeface="Arial"/>
              </a:rPr>
              <a:t>mecánica.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unidades generadoras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motores </a:t>
            </a:r>
            <a:r>
              <a:rPr sz="1200" spc="100" dirty="0">
                <a:latin typeface="Arial"/>
                <a:cs typeface="Arial"/>
              </a:rPr>
              <a:t>diésel </a:t>
            </a:r>
            <a:r>
              <a:rPr sz="1200" spc="114" dirty="0">
                <a:latin typeface="Arial"/>
                <a:cs typeface="Arial"/>
              </a:rPr>
              <a:t>están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peligro </a:t>
            </a:r>
            <a:r>
              <a:rPr sz="1200" spc="155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explosión e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incendio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debido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combustible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quemado.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87362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5819" y="709930"/>
            <a:ext cx="5937250" cy="90741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Elemento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Potencia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Direccional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6879" y="1200182"/>
            <a:ext cx="3272070" cy="341612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5024120"/>
            <a:ext cx="6243955" cy="428815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algn="just">
              <a:lnSpc>
                <a:spcPct val="95500"/>
              </a:lnSpc>
              <a:spcBef>
                <a:spcPts val="165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motorización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25" dirty="0">
                <a:latin typeface="Arial"/>
                <a:cs typeface="Arial"/>
              </a:rPr>
              <a:t>usa </a:t>
            </a:r>
            <a:r>
              <a:rPr sz="1200" spc="110" dirty="0">
                <a:latin typeface="Arial"/>
                <a:cs typeface="Arial"/>
              </a:rPr>
              <a:t>típicamente </a:t>
            </a:r>
            <a:r>
              <a:rPr sz="1200" spc="114" dirty="0">
                <a:latin typeface="Arial"/>
                <a:cs typeface="Arial"/>
              </a:rPr>
              <a:t>para desconectar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30" dirty="0">
                <a:latin typeface="Arial"/>
                <a:cs typeface="Arial"/>
              </a:rPr>
              <a:t>apagar 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todo </a:t>
            </a:r>
            <a:r>
              <a:rPr sz="1200" spc="5" dirty="0">
                <a:latin typeface="Arial"/>
                <a:cs typeface="Arial"/>
              </a:rPr>
              <a:t>tipo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unidades </a:t>
            </a:r>
            <a:r>
              <a:rPr sz="1200" spc="120" dirty="0">
                <a:latin typeface="Arial"/>
                <a:cs typeface="Arial"/>
              </a:rPr>
              <a:t>generadoras, </a:t>
            </a:r>
            <a:r>
              <a:rPr sz="1200" spc="114" dirty="0">
                <a:latin typeface="Arial"/>
                <a:cs typeface="Arial"/>
              </a:rPr>
              <a:t>excepto </a:t>
            </a:r>
            <a:r>
              <a:rPr sz="1200" spc="5" dirty="0">
                <a:latin typeface="Arial"/>
                <a:cs typeface="Arial"/>
              </a:rPr>
              <a:t>las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unidades </a:t>
            </a:r>
            <a:r>
              <a:rPr sz="1200" spc="85" dirty="0">
                <a:latin typeface="Arial"/>
                <a:cs typeface="Arial"/>
              </a:rPr>
              <a:t>hidroeléctricas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diseñadas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operar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como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condensadores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síncronos.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Un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potencia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direccional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retardado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el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(32)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detecta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 </a:t>
            </a:r>
            <a:r>
              <a:rPr sz="1200" spc="75" dirty="0">
                <a:latin typeface="Arial"/>
                <a:cs typeface="Arial"/>
              </a:rPr>
              <a:t>inversión 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potencia</a:t>
            </a:r>
            <a:r>
              <a:rPr sz="1200" spc="80" dirty="0">
                <a:latin typeface="Arial"/>
                <a:cs typeface="Arial"/>
              </a:rPr>
              <a:t> activa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causada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condición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motorización.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Arial"/>
              <a:cs typeface="Arial"/>
            </a:endParaRPr>
          </a:p>
          <a:p>
            <a:pPr marL="12700" marR="635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ajuste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elemento </a:t>
            </a:r>
            <a:r>
              <a:rPr sz="1200" spc="140" dirty="0">
                <a:latin typeface="Arial"/>
                <a:cs typeface="Arial"/>
              </a:rPr>
              <a:t>depende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tipo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motor </a:t>
            </a:r>
            <a:r>
              <a:rPr sz="1200" spc="90" dirty="0">
                <a:latin typeface="Arial"/>
                <a:cs typeface="Arial"/>
              </a:rPr>
              <a:t>primario.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retraso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 </a:t>
            </a:r>
            <a:r>
              <a:rPr sz="1200" dirty="0">
                <a:latin typeface="Arial"/>
                <a:cs typeface="Arial"/>
              </a:rPr>
              <a:t>evita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15" dirty="0">
                <a:latin typeface="Arial"/>
                <a:cs typeface="Arial"/>
              </a:rPr>
              <a:t>mal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funcionamiento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00" dirty="0">
                <a:latin typeface="Arial"/>
                <a:cs typeface="Arial"/>
              </a:rPr>
              <a:t>cambios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potencia </a:t>
            </a:r>
            <a:r>
              <a:rPr sz="1200" spc="130" dirty="0">
                <a:latin typeface="Arial"/>
                <a:cs typeface="Arial"/>
              </a:rPr>
              <a:t>causados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por </a:t>
            </a:r>
            <a:r>
              <a:rPr sz="1200" spc="110" dirty="0">
                <a:latin typeface="Arial"/>
                <a:cs typeface="Arial"/>
              </a:rPr>
              <a:t> perturbaciones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sincronizar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máquina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sistema.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valores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retardo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típicos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son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decenas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segundos.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Un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motorización </a:t>
            </a:r>
            <a:r>
              <a:rPr sz="1200" spc="125" dirty="0">
                <a:latin typeface="Arial"/>
                <a:cs typeface="Arial"/>
              </a:rPr>
              <a:t>generalmente </a:t>
            </a:r>
            <a:r>
              <a:rPr sz="1200" spc="114" dirty="0">
                <a:latin typeface="Arial"/>
                <a:cs typeface="Arial"/>
              </a:rPr>
              <a:t>dispara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80" dirty="0">
                <a:latin typeface="Arial"/>
                <a:cs typeface="Arial"/>
              </a:rPr>
              <a:t>interruptor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85" dirty="0">
                <a:latin typeface="Arial"/>
                <a:cs typeface="Arial"/>
              </a:rPr>
              <a:t>generador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principal </a:t>
            </a:r>
            <a:r>
              <a:rPr sz="1200" dirty="0">
                <a:latin typeface="Arial"/>
                <a:cs typeface="Arial"/>
              </a:rPr>
              <a:t>y el </a:t>
            </a:r>
            <a:r>
              <a:rPr sz="1200" spc="75" dirty="0">
                <a:latin typeface="Arial"/>
                <a:cs typeface="Arial"/>
              </a:rPr>
              <a:t>interruptor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campo, </a:t>
            </a:r>
            <a:r>
              <a:rPr sz="1200" spc="85" dirty="0">
                <a:latin typeface="Arial"/>
                <a:cs typeface="Arial"/>
              </a:rPr>
              <a:t>transfiere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70" dirty="0">
                <a:latin typeface="Arial"/>
                <a:cs typeface="Arial"/>
              </a:rPr>
              <a:t>auxiliares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14" dirty="0">
                <a:latin typeface="Arial"/>
                <a:cs typeface="Arial"/>
              </a:rPr>
              <a:t>proporciona </a:t>
            </a:r>
            <a:r>
              <a:rPr sz="1200" spc="135" dirty="0">
                <a:latin typeface="Arial"/>
                <a:cs typeface="Arial"/>
              </a:rPr>
              <a:t>una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señal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disparo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motor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principal.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6350" algn="just">
              <a:lnSpc>
                <a:spcPct val="96000"/>
              </a:lnSpc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figura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muestra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potencia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direccional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umbrales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potencia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avance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retroceso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para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protección</a:t>
            </a:r>
            <a:r>
              <a:rPr sz="1200" spc="90" dirty="0">
                <a:latin typeface="Arial"/>
                <a:cs typeface="Arial"/>
              </a:rPr>
              <a:t> de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motorización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generador.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 </a:t>
            </a:r>
            <a:r>
              <a:rPr sz="1200" spc="90" dirty="0">
                <a:latin typeface="Arial"/>
                <a:cs typeface="Arial"/>
              </a:rPr>
              <a:t>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 uede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utilizar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ambos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umbrales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para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motorización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40" dirty="0">
                <a:latin typeface="Arial"/>
                <a:cs typeface="Arial"/>
              </a:rPr>
              <a:t>utilizar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95" dirty="0">
                <a:latin typeface="Arial"/>
                <a:cs typeface="Arial"/>
              </a:rPr>
              <a:t>umbral </a:t>
            </a:r>
            <a:r>
              <a:rPr sz="1200" spc="80" dirty="0">
                <a:latin typeface="Arial"/>
                <a:cs typeface="Arial"/>
              </a:rPr>
              <a:t>directo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spc="7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5" dirty="0">
                <a:latin typeface="Arial"/>
                <a:cs typeface="Arial"/>
              </a:rPr>
              <a:t>sobrecarga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35" dirty="0">
                <a:latin typeface="Arial"/>
                <a:cs typeface="Arial"/>
              </a:rPr>
              <a:t>respuesta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potencia </a:t>
            </a:r>
            <a:r>
              <a:rPr sz="1200" spc="70" dirty="0">
                <a:latin typeface="Arial"/>
                <a:cs typeface="Arial"/>
              </a:rPr>
              <a:t>activa. </a:t>
            </a:r>
            <a:r>
              <a:rPr sz="1200" spc="85" dirty="0">
                <a:latin typeface="Arial"/>
                <a:cs typeface="Arial"/>
              </a:rPr>
              <a:t>Otra </a:t>
            </a:r>
            <a:r>
              <a:rPr sz="1200" spc="80" dirty="0">
                <a:latin typeface="Arial"/>
                <a:cs typeface="Arial"/>
              </a:rPr>
              <a:t>aplicación </a:t>
            </a:r>
            <a:r>
              <a:rPr sz="1200" spc="85" dirty="0">
                <a:latin typeface="Arial"/>
                <a:cs typeface="Arial"/>
              </a:rPr>
              <a:t>para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90" dirty="0">
                <a:latin typeface="Arial"/>
                <a:cs typeface="Arial"/>
              </a:rPr>
              <a:t>umbral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avance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el </a:t>
            </a:r>
            <a:r>
              <a:rPr sz="1200" spc="90" dirty="0">
                <a:latin typeface="Arial"/>
                <a:cs typeface="Arial"/>
              </a:rPr>
              <a:t>disparo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secuencial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generadores.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6985" algn="just">
              <a:lnSpc>
                <a:spcPct val="95900"/>
              </a:lnSpc>
            </a:pPr>
            <a:r>
              <a:rPr sz="1200" spc="130" dirty="0">
                <a:latin typeface="Arial"/>
                <a:cs typeface="Arial"/>
              </a:rPr>
              <a:t>Después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75" dirty="0">
                <a:latin typeface="Arial"/>
                <a:cs typeface="Arial"/>
              </a:rPr>
              <a:t>cierre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50" dirty="0">
                <a:latin typeface="Arial"/>
                <a:cs typeface="Arial"/>
              </a:rPr>
              <a:t>válvula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turbina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vapor,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90" dirty="0">
                <a:latin typeface="Arial"/>
                <a:cs typeface="Arial"/>
              </a:rPr>
              <a:t>disparo </a:t>
            </a:r>
            <a:r>
              <a:rPr sz="1200" spc="95" dirty="0">
                <a:latin typeface="Arial"/>
                <a:cs typeface="Arial"/>
              </a:rPr>
              <a:t>secuencial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requiere </a:t>
            </a:r>
            <a:r>
              <a:rPr sz="1200" spc="155" dirty="0">
                <a:latin typeface="Arial"/>
                <a:cs typeface="Arial"/>
              </a:rPr>
              <a:t>que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salida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potencia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50" dirty="0">
                <a:latin typeface="Arial"/>
                <a:cs typeface="Arial"/>
              </a:rPr>
              <a:t>sea </a:t>
            </a:r>
            <a:r>
              <a:rPr sz="1200" spc="10" dirty="0">
                <a:latin typeface="Arial"/>
                <a:cs typeface="Arial"/>
              </a:rPr>
              <a:t>lo </a:t>
            </a:r>
            <a:r>
              <a:rPr sz="1200" spc="100" dirty="0">
                <a:latin typeface="Arial"/>
                <a:cs typeface="Arial"/>
              </a:rPr>
              <a:t>suficientemente </a:t>
            </a:r>
            <a:r>
              <a:rPr sz="1200" spc="105" dirty="0">
                <a:latin typeface="Arial"/>
                <a:cs typeface="Arial"/>
              </a:rPr>
              <a:t>baja </a:t>
            </a:r>
            <a:r>
              <a:rPr sz="1200" spc="110" dirty="0">
                <a:latin typeface="Arial"/>
                <a:cs typeface="Arial"/>
              </a:rPr>
              <a:t> antes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abrir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interruptor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generador.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60" dirty="0">
                <a:latin typeface="Arial"/>
                <a:cs typeface="Arial"/>
              </a:rPr>
              <a:t>Se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puede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usar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el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segundo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umbral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42685" cy="233045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ts val="1390"/>
              </a:lnSpc>
              <a:spcBef>
                <a:spcPts val="185"/>
              </a:spcBef>
            </a:pPr>
            <a:r>
              <a:rPr sz="1200" spc="120" dirty="0">
                <a:latin typeface="Arial"/>
                <a:cs typeface="Arial"/>
              </a:rPr>
              <a:t>para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monitorear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nivel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potencia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baja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realizar 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enclavamiento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disparo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disparo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secuencial.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Un </a:t>
            </a:r>
            <a:r>
              <a:rPr sz="1200" spc="100" dirty="0">
                <a:latin typeface="Arial"/>
                <a:cs typeface="Arial"/>
              </a:rPr>
              <a:t>ajuste </a:t>
            </a:r>
            <a:r>
              <a:rPr sz="1200" dirty="0">
                <a:latin typeface="Arial"/>
                <a:cs typeface="Arial"/>
              </a:rPr>
              <a:t>típico</a:t>
            </a:r>
            <a:r>
              <a:rPr sz="1200" spc="34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para </a:t>
            </a:r>
            <a:r>
              <a:rPr sz="1200" spc="105" dirty="0">
                <a:latin typeface="Arial"/>
                <a:cs typeface="Arial"/>
              </a:rPr>
              <a:t>elemento </a:t>
            </a:r>
            <a:r>
              <a:rPr sz="1200" spc="-5" dirty="0">
                <a:latin typeface="Arial"/>
                <a:cs typeface="Arial"/>
              </a:rPr>
              <a:t>32P1</a:t>
            </a:r>
            <a:r>
              <a:rPr sz="1200" spc="6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 un </a:t>
            </a:r>
            <a:r>
              <a:rPr sz="1200" spc="110" dirty="0">
                <a:latin typeface="Arial"/>
                <a:cs typeface="Arial"/>
              </a:rPr>
              <a:t>umbral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potencia </a:t>
            </a:r>
            <a:r>
              <a:rPr sz="1200" spc="-10" dirty="0">
                <a:latin typeface="Arial"/>
                <a:cs typeface="Arial"/>
              </a:rPr>
              <a:t>P1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-5" dirty="0">
                <a:latin typeface="Arial"/>
                <a:cs typeface="Arial"/>
              </a:rPr>
              <a:t>50 </a:t>
            </a:r>
            <a:r>
              <a:rPr sz="1200" spc="-10" dirty="0">
                <a:latin typeface="Arial"/>
                <a:cs typeface="Arial"/>
              </a:rPr>
              <a:t>por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ciento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potencia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motor,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 </a:t>
            </a:r>
            <a:r>
              <a:rPr sz="1200" spc="120" dirty="0">
                <a:latin typeface="Arial"/>
                <a:cs typeface="Arial"/>
              </a:rPr>
              <a:t>retraso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entre </a:t>
            </a:r>
            <a:r>
              <a:rPr sz="1200" spc="-5" dirty="0">
                <a:latin typeface="Arial"/>
                <a:cs typeface="Arial"/>
              </a:rPr>
              <a:t>15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-5" dirty="0">
                <a:latin typeface="Arial"/>
                <a:cs typeface="Arial"/>
              </a:rPr>
              <a:t>30 </a:t>
            </a:r>
            <a:r>
              <a:rPr sz="1200" spc="120" dirty="0">
                <a:latin typeface="Arial"/>
                <a:cs typeface="Arial"/>
              </a:rPr>
              <a:t>segundos,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90" dirty="0">
                <a:latin typeface="Arial"/>
                <a:cs typeface="Arial"/>
              </a:rPr>
              <a:t>evitar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funcionamiento </a:t>
            </a:r>
            <a:r>
              <a:rPr sz="1200" spc="85" dirty="0">
                <a:latin typeface="Arial"/>
                <a:cs typeface="Arial"/>
              </a:rPr>
              <a:t>durante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oscilaciones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potencia </a:t>
            </a:r>
            <a:r>
              <a:rPr sz="1200" spc="90" dirty="0">
                <a:latin typeface="Arial"/>
                <a:cs typeface="Arial"/>
              </a:rPr>
              <a:t>transitorias.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Estos </a:t>
            </a:r>
            <a:r>
              <a:rPr sz="1200" spc="100" dirty="0">
                <a:latin typeface="Arial"/>
                <a:cs typeface="Arial"/>
              </a:rPr>
              <a:t>valores </a:t>
            </a:r>
            <a:r>
              <a:rPr sz="1200" spc="120" dirty="0">
                <a:latin typeface="Arial"/>
                <a:cs typeface="Arial"/>
              </a:rPr>
              <a:t>pueden </a:t>
            </a:r>
            <a:r>
              <a:rPr sz="1200" spc="105" dirty="0">
                <a:latin typeface="Arial"/>
                <a:cs typeface="Arial"/>
              </a:rPr>
              <a:t>cambiar </a:t>
            </a:r>
            <a:r>
              <a:rPr sz="1200" spc="110" dirty="0">
                <a:latin typeface="Arial"/>
                <a:cs typeface="Arial"/>
              </a:rPr>
              <a:t>según </a:t>
            </a:r>
            <a:r>
              <a:rPr sz="1200" spc="5" dirty="0">
                <a:latin typeface="Arial"/>
                <a:cs typeface="Arial"/>
              </a:rPr>
              <a:t>las  </a:t>
            </a:r>
            <a:r>
              <a:rPr sz="1200" spc="120" dirty="0">
                <a:latin typeface="Arial"/>
                <a:cs typeface="Arial"/>
              </a:rPr>
              <a:t>recomendaciones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fabricante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turbina.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Arial"/>
              <a:cs typeface="Arial"/>
            </a:endParaRPr>
          </a:p>
          <a:p>
            <a:pPr marL="12700" marR="5080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spc="-5" dirty="0">
                <a:latin typeface="Arial"/>
                <a:cs typeface="Arial"/>
              </a:rPr>
              <a:t>32P2</a:t>
            </a:r>
            <a:r>
              <a:rPr sz="1200" spc="6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usa </a:t>
            </a:r>
            <a:r>
              <a:rPr sz="1200" spc="110" dirty="0">
                <a:latin typeface="Arial"/>
                <a:cs typeface="Arial"/>
              </a:rPr>
              <a:t>típicamente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10" dirty="0">
                <a:latin typeface="Arial"/>
                <a:cs typeface="Arial"/>
              </a:rPr>
              <a:t>proteger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0" dirty="0">
                <a:latin typeface="Arial"/>
                <a:cs typeface="Arial"/>
              </a:rPr>
              <a:t>turbinas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vapor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los </a:t>
            </a:r>
            <a:r>
              <a:rPr sz="1200" spc="125" dirty="0">
                <a:latin typeface="Arial"/>
                <a:cs typeface="Arial"/>
              </a:rPr>
              <a:t>daños que </a:t>
            </a:r>
            <a:r>
              <a:rPr sz="1200" spc="130" dirty="0">
                <a:latin typeface="Arial"/>
                <a:cs typeface="Arial"/>
              </a:rPr>
              <a:t>pueden </a:t>
            </a:r>
            <a:r>
              <a:rPr sz="1200" spc="90" dirty="0">
                <a:latin typeface="Arial"/>
                <a:cs typeface="Arial"/>
              </a:rPr>
              <a:t>ocurrir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valores </a:t>
            </a:r>
            <a:r>
              <a:rPr sz="1200" spc="105" dirty="0">
                <a:latin typeface="Arial"/>
                <a:cs typeface="Arial"/>
              </a:rPr>
              <a:t>bajos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potencia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salida.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turbina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vapor </a:t>
            </a:r>
            <a:r>
              <a:rPr sz="1200" spc="80" dirty="0">
                <a:latin typeface="Arial"/>
                <a:cs typeface="Arial"/>
              </a:rPr>
              <a:t>particular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25" dirty="0">
                <a:latin typeface="Arial"/>
                <a:cs typeface="Arial"/>
              </a:rPr>
              <a:t>uso </a:t>
            </a:r>
            <a:r>
              <a:rPr sz="1200" spc="120" dirty="0">
                <a:latin typeface="Arial"/>
                <a:cs typeface="Arial"/>
              </a:rPr>
              <a:t>determinará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0" dirty="0">
                <a:latin typeface="Arial"/>
                <a:cs typeface="Arial"/>
              </a:rPr>
              <a:t>umbral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-10" dirty="0">
                <a:latin typeface="Arial"/>
                <a:cs typeface="Arial"/>
              </a:rPr>
              <a:t>P2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-10" dirty="0">
                <a:latin typeface="Arial"/>
                <a:cs typeface="Arial"/>
              </a:rPr>
              <a:t>los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ajustes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retardo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tiempo.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381507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8219" y="862330"/>
            <a:ext cx="5937250" cy="35941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R="300990" algn="ctr">
              <a:lnSpc>
                <a:spcPct val="100000"/>
              </a:lnSpc>
              <a:spcBef>
                <a:spcPts val="20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20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sobreexcitación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5190" y="1438132"/>
            <a:ext cx="1141372" cy="5354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2030094"/>
            <a:ext cx="6263005" cy="65900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927100" marR="5080" indent="-228600">
              <a:lnSpc>
                <a:spcPts val="1850"/>
              </a:lnSpc>
              <a:spcBef>
                <a:spcPts val="225"/>
              </a:spcBef>
              <a:tabLst>
                <a:tab pos="927100" algn="l"/>
                <a:tab pos="1329055" algn="l"/>
                <a:tab pos="3038475" algn="l"/>
                <a:tab pos="3830320" algn="l"/>
                <a:tab pos="4716780" algn="l"/>
                <a:tab pos="5048885" algn="l"/>
                <a:tab pos="5986780" algn="l"/>
              </a:tabLst>
            </a:pPr>
            <a:r>
              <a:rPr sz="1600" dirty="0">
                <a:solidFill>
                  <a:srgbClr val="00AF50"/>
                </a:solidFill>
                <a:latin typeface="Symbol"/>
                <a:cs typeface="Symbol"/>
              </a:rPr>
              <a:t></a:t>
            </a:r>
            <a:r>
              <a:rPr sz="16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La	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eexc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tac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ón	o</a:t>
            </a:r>
            <a:r>
              <a:rPr sz="1600" b="1" spc="-30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urre	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uando	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a	r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600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ón	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V/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f 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excede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1.05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  <a:tabLst>
                <a:tab pos="927100" algn="l"/>
              </a:tabLst>
            </a:pPr>
            <a:r>
              <a:rPr sz="1600" dirty="0">
                <a:solidFill>
                  <a:srgbClr val="00AF50"/>
                </a:solidFill>
                <a:latin typeface="Symbol"/>
                <a:cs typeface="Symbol"/>
              </a:rPr>
              <a:t></a:t>
            </a:r>
            <a:r>
              <a:rPr sz="16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Causa</a:t>
            </a:r>
            <a:r>
              <a:rPr sz="16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16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calentamiento</a:t>
            </a:r>
            <a:r>
              <a:rPr sz="16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16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Arial"/>
                <a:cs typeface="Arial"/>
              </a:rPr>
              <a:t>generador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Arial"/>
              <a:cs typeface="Arial"/>
            </a:endParaRPr>
          </a:p>
          <a:p>
            <a:pPr marL="927100" marR="5080" indent="-228600">
              <a:lnSpc>
                <a:spcPts val="1820"/>
              </a:lnSpc>
              <a:tabLst>
                <a:tab pos="927100" algn="l"/>
                <a:tab pos="1316990" algn="l"/>
                <a:tab pos="2506345" algn="l"/>
                <a:tab pos="2893060" algn="l"/>
                <a:tab pos="3990340" algn="l"/>
                <a:tab pos="4502150" algn="l"/>
                <a:tab pos="5129530" algn="l"/>
                <a:tab pos="6080125" algn="l"/>
              </a:tabLst>
            </a:pPr>
            <a:r>
              <a:rPr sz="1600" dirty="0">
                <a:solidFill>
                  <a:srgbClr val="00AF50"/>
                </a:solidFill>
                <a:latin typeface="Symbol"/>
                <a:cs typeface="Symbol"/>
              </a:rPr>
              <a:t></a:t>
            </a:r>
            <a:r>
              <a:rPr sz="1600" dirty="0">
                <a:solidFill>
                  <a:srgbClr val="00AF50"/>
                </a:solidFill>
                <a:latin typeface="Times New Roman"/>
                <a:cs typeface="Times New Roman"/>
              </a:rPr>
              <a:t>	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La	pro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tec</a:t>
            </a:r>
            <a:r>
              <a:rPr sz="1600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600" b="1" spc="10" dirty="0">
                <a:solidFill>
                  <a:srgbClr val="00AF50"/>
                </a:solidFill>
                <a:latin typeface="Arial"/>
                <a:cs typeface="Arial"/>
              </a:rPr>
              <a:t>ó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n	de	</a:t>
            </a:r>
            <a:r>
              <a:rPr sz="1600" b="1" spc="10" dirty="0">
                <a:solidFill>
                  <a:srgbClr val="00AF50"/>
                </a:solidFill>
                <a:latin typeface="Arial"/>
                <a:cs typeface="Arial"/>
              </a:rPr>
              <a:t>V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/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He</a:t>
            </a:r>
            <a:r>
              <a:rPr sz="1600" b="1" spc="10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1600" b="1" spc="-3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z	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(24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)	debe	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pa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ra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r	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l  generador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12700" marR="24130" algn="just">
              <a:lnSpc>
                <a:spcPct val="95900"/>
              </a:lnSpc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05" dirty="0">
                <a:latin typeface="Arial"/>
                <a:cs typeface="Arial"/>
              </a:rPr>
              <a:t>núcleos </a:t>
            </a:r>
            <a:r>
              <a:rPr sz="1200" spc="110" dirty="0">
                <a:latin typeface="Arial"/>
                <a:cs typeface="Arial"/>
              </a:rPr>
              <a:t>magnéticos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35" dirty="0">
                <a:latin typeface="Arial"/>
                <a:cs typeface="Arial"/>
              </a:rPr>
              <a:t>generadores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30" dirty="0">
                <a:latin typeface="Arial"/>
                <a:cs typeface="Arial"/>
              </a:rPr>
              <a:t>transformadores </a:t>
            </a:r>
            <a:r>
              <a:rPr sz="1200" spc="145" dirty="0">
                <a:latin typeface="Arial"/>
                <a:cs typeface="Arial"/>
              </a:rPr>
              <a:t>deben </a:t>
            </a:r>
            <a:r>
              <a:rPr sz="1200" spc="120" dirty="0">
                <a:latin typeface="Arial"/>
                <a:cs typeface="Arial"/>
              </a:rPr>
              <a:t>operar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45" dirty="0">
                <a:latin typeface="Arial"/>
                <a:cs typeface="Arial"/>
              </a:rPr>
              <a:t>una </a:t>
            </a:r>
            <a:r>
              <a:rPr sz="1200" spc="130" dirty="0">
                <a:latin typeface="Arial"/>
                <a:cs typeface="Arial"/>
              </a:rPr>
              <a:t>densidad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flujo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nominal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5" dirty="0">
                <a:latin typeface="Arial"/>
                <a:cs typeface="Arial"/>
              </a:rPr>
              <a:t> por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debajo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ella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para </a:t>
            </a:r>
            <a:r>
              <a:rPr sz="1200" spc="145" dirty="0">
                <a:latin typeface="Arial"/>
                <a:cs typeface="Arial"/>
              </a:rPr>
              <a:t>mantener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pérdidas térmicas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95" dirty="0">
                <a:latin typeface="Arial"/>
                <a:cs typeface="Arial"/>
              </a:rPr>
              <a:t>tensiones </a:t>
            </a:r>
            <a:r>
              <a:rPr sz="1200" spc="80" dirty="0">
                <a:latin typeface="Arial"/>
                <a:cs typeface="Arial"/>
              </a:rPr>
              <a:t>dieléctricas </a:t>
            </a:r>
            <a:r>
              <a:rPr sz="1200" spc="95" dirty="0">
                <a:latin typeface="Arial"/>
                <a:cs typeface="Arial"/>
              </a:rPr>
              <a:t>dentro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5" dirty="0">
                <a:latin typeface="Arial"/>
                <a:cs typeface="Arial"/>
              </a:rPr>
              <a:t>límites </a:t>
            </a:r>
            <a:r>
              <a:rPr sz="1200" spc="85" dirty="0">
                <a:latin typeface="Arial"/>
                <a:cs typeface="Arial"/>
              </a:rPr>
              <a:t>aceptables. </a:t>
            </a:r>
            <a:r>
              <a:rPr sz="1200" spc="-20" dirty="0">
                <a:latin typeface="Arial"/>
                <a:cs typeface="Arial"/>
              </a:rPr>
              <a:t>Las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pérdidas térmicas </a:t>
            </a:r>
            <a:r>
              <a:rPr sz="1200" spc="114" dirty="0">
                <a:latin typeface="Arial"/>
                <a:cs typeface="Arial"/>
              </a:rPr>
              <a:t>son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dos </a:t>
            </a:r>
            <a:r>
              <a:rPr sz="1200" spc="75" dirty="0">
                <a:latin typeface="Arial"/>
                <a:cs typeface="Arial"/>
              </a:rPr>
              <a:t>tipos:</a:t>
            </a:r>
            <a:r>
              <a:rPr sz="1200" spc="80" dirty="0">
                <a:latin typeface="Arial"/>
                <a:cs typeface="Arial"/>
              </a:rPr>
              <a:t> histéresis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pérdidas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corrientes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parásitas.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Arial"/>
              <a:cs typeface="Arial"/>
            </a:endParaRPr>
          </a:p>
          <a:p>
            <a:pPr marL="12700" marR="27305" algn="just">
              <a:lnSpc>
                <a:spcPct val="96100"/>
              </a:lnSpc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85" dirty="0">
                <a:latin typeface="Arial"/>
                <a:cs typeface="Arial"/>
              </a:rPr>
              <a:t>fabricantes </a:t>
            </a:r>
            <a:r>
              <a:rPr sz="1200" spc="100" dirty="0">
                <a:latin typeface="Arial"/>
                <a:cs typeface="Arial"/>
              </a:rPr>
              <a:t>generalmente </a:t>
            </a:r>
            <a:r>
              <a:rPr sz="1200" spc="95" dirty="0">
                <a:latin typeface="Arial"/>
                <a:cs typeface="Arial"/>
              </a:rPr>
              <a:t>proporcionan información </a:t>
            </a:r>
            <a:r>
              <a:rPr sz="1200" spc="90" dirty="0">
                <a:latin typeface="Arial"/>
                <a:cs typeface="Arial"/>
              </a:rPr>
              <a:t>sobre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65" dirty="0">
                <a:latin typeface="Arial"/>
                <a:cs typeface="Arial"/>
              </a:rPr>
              <a:t>límites </a:t>
            </a:r>
            <a:r>
              <a:rPr sz="1200" spc="170" dirty="0">
                <a:latin typeface="Arial"/>
                <a:cs typeface="Arial"/>
              </a:rPr>
              <a:t>de 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densidad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flujo. </a:t>
            </a:r>
            <a:r>
              <a:rPr sz="1200" spc="110" dirty="0">
                <a:latin typeface="Arial"/>
                <a:cs typeface="Arial"/>
              </a:rPr>
              <a:t>Cuando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densidad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10" dirty="0">
                <a:latin typeface="Arial"/>
                <a:cs typeface="Arial"/>
              </a:rPr>
              <a:t>flujo </a:t>
            </a:r>
            <a:r>
              <a:rPr sz="1200" spc="110" dirty="0">
                <a:latin typeface="Arial"/>
                <a:cs typeface="Arial"/>
              </a:rPr>
              <a:t>excede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75" dirty="0">
                <a:latin typeface="Arial"/>
                <a:cs typeface="Arial"/>
              </a:rPr>
              <a:t>límites </a:t>
            </a:r>
            <a:r>
              <a:rPr sz="1200" spc="85" dirty="0">
                <a:latin typeface="Arial"/>
                <a:cs typeface="Arial"/>
              </a:rPr>
              <a:t>aceptables,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núcleo </a:t>
            </a:r>
            <a:r>
              <a:rPr sz="1200" spc="100" dirty="0">
                <a:latin typeface="Arial"/>
                <a:cs typeface="Arial"/>
              </a:rPr>
              <a:t>magnético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14" dirty="0">
                <a:latin typeface="Arial"/>
                <a:cs typeface="Arial"/>
              </a:rPr>
              <a:t>satura,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10" dirty="0">
                <a:latin typeface="Arial"/>
                <a:cs typeface="Arial"/>
              </a:rPr>
              <a:t>flujo </a:t>
            </a:r>
            <a:r>
              <a:rPr sz="1200" spc="75" dirty="0">
                <a:latin typeface="Arial"/>
                <a:cs typeface="Arial"/>
              </a:rPr>
              <a:t>parásito </a:t>
            </a:r>
            <a:r>
              <a:rPr sz="1200" spc="70" dirty="0">
                <a:latin typeface="Arial"/>
                <a:cs typeface="Arial"/>
              </a:rPr>
              <a:t>circula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20" dirty="0">
                <a:latin typeface="Arial"/>
                <a:cs typeface="Arial"/>
              </a:rPr>
              <a:t>caminos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no </a:t>
            </a:r>
            <a:r>
              <a:rPr sz="1200" spc="130" dirty="0">
                <a:latin typeface="Arial"/>
                <a:cs typeface="Arial"/>
              </a:rPr>
              <a:t>están 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diseñados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para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transportar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flujo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máquina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sobrecalienta.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Arial"/>
              <a:cs typeface="Arial"/>
            </a:endParaRPr>
          </a:p>
          <a:p>
            <a:pPr marL="12700" marR="25400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flujo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magnético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generadores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transformadores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directamente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proporcional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75" dirty="0">
                <a:latin typeface="Arial"/>
                <a:cs typeface="Arial"/>
              </a:rPr>
              <a:t>aplicado </a:t>
            </a:r>
            <a:r>
              <a:rPr sz="1200" spc="150" dirty="0">
                <a:latin typeface="Arial"/>
                <a:cs typeface="Arial"/>
              </a:rPr>
              <a:t>e </a:t>
            </a:r>
            <a:r>
              <a:rPr sz="1200" spc="130" dirty="0">
                <a:latin typeface="Arial"/>
                <a:cs typeface="Arial"/>
              </a:rPr>
              <a:t>inversamente </a:t>
            </a:r>
            <a:r>
              <a:rPr sz="1200" spc="105" dirty="0">
                <a:latin typeface="Arial"/>
                <a:cs typeface="Arial"/>
              </a:rPr>
              <a:t>proporcional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frecuencia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operación. </a:t>
            </a:r>
            <a:r>
              <a:rPr sz="1200" spc="-5" dirty="0">
                <a:latin typeface="Arial"/>
                <a:cs typeface="Arial"/>
              </a:rPr>
              <a:t>Un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V o l t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 or </a:t>
            </a:r>
            <a:r>
              <a:rPr sz="1200" spc="-5" dirty="0">
                <a:latin typeface="Arial"/>
                <a:cs typeface="Arial"/>
              </a:rPr>
              <a:t>Hertz (24) </a:t>
            </a:r>
            <a:r>
              <a:rPr sz="1200" spc="120" dirty="0">
                <a:latin typeface="Arial"/>
                <a:cs typeface="Arial"/>
              </a:rPr>
              <a:t>puede </a:t>
            </a:r>
            <a:r>
              <a:rPr sz="1200" spc="105" dirty="0">
                <a:latin typeface="Arial"/>
                <a:cs typeface="Arial"/>
              </a:rPr>
              <a:t>proporcionar protección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contra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sobreexcitación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transformador.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 marR="26670" algn="just">
              <a:lnSpc>
                <a:spcPct val="95800"/>
              </a:lnSpc>
            </a:pPr>
            <a:r>
              <a:rPr sz="1200" spc="125" dirty="0">
                <a:latin typeface="Arial"/>
                <a:cs typeface="Arial"/>
              </a:rPr>
              <a:t>Las </a:t>
            </a:r>
            <a:r>
              <a:rPr sz="1200" spc="135" dirty="0">
                <a:latin typeface="Arial"/>
                <a:cs typeface="Arial"/>
              </a:rPr>
              <a:t>normas </a:t>
            </a:r>
            <a:r>
              <a:rPr sz="1200" spc="-60" dirty="0">
                <a:latin typeface="Arial"/>
                <a:cs typeface="Arial"/>
              </a:rPr>
              <a:t>IEEE </a:t>
            </a:r>
            <a:r>
              <a:rPr sz="1200" dirty="0">
                <a:latin typeface="Arial"/>
                <a:cs typeface="Arial"/>
              </a:rPr>
              <a:t>C50.12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e </a:t>
            </a:r>
            <a:r>
              <a:rPr sz="1200" spc="-55" dirty="0">
                <a:latin typeface="Arial"/>
                <a:cs typeface="Arial"/>
              </a:rPr>
              <a:t>IEEE </a:t>
            </a:r>
            <a:r>
              <a:rPr sz="1200" dirty="0">
                <a:latin typeface="Arial"/>
                <a:cs typeface="Arial"/>
              </a:rPr>
              <a:t>C50.13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limitan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capacidad </a:t>
            </a:r>
            <a:r>
              <a:rPr sz="1200" spc="90" dirty="0">
                <a:latin typeface="Arial"/>
                <a:cs typeface="Arial"/>
              </a:rPr>
              <a:t>continua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0" dirty="0">
                <a:latin typeface="Arial"/>
                <a:cs typeface="Arial"/>
              </a:rPr>
              <a:t>Volt </a:t>
            </a:r>
            <a:r>
              <a:rPr sz="1200" spc="-10" dirty="0">
                <a:latin typeface="Arial"/>
                <a:cs typeface="Arial"/>
              </a:rPr>
              <a:t>por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Hertz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los </a:t>
            </a:r>
            <a:r>
              <a:rPr sz="1200" spc="150" dirty="0">
                <a:latin typeface="Arial"/>
                <a:cs typeface="Arial"/>
              </a:rPr>
              <a:t>generadores a </a:t>
            </a:r>
            <a:r>
              <a:rPr sz="1200" dirty="0">
                <a:latin typeface="Arial"/>
                <a:cs typeface="Arial"/>
              </a:rPr>
              <a:t>1.05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pu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base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dirty="0">
                <a:latin typeface="Arial"/>
                <a:cs typeface="Arial"/>
              </a:rPr>
              <a:t>límite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transformadores elevadores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-5" dirty="0">
                <a:latin typeface="Arial"/>
                <a:cs typeface="Arial"/>
              </a:rPr>
              <a:t>(GSU)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1.05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pu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base del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transformador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5" dirty="0">
                <a:latin typeface="Arial"/>
                <a:cs typeface="Arial"/>
              </a:rPr>
              <a:t>carga </a:t>
            </a:r>
            <a:r>
              <a:rPr sz="1200" spc="110" dirty="0">
                <a:latin typeface="Arial"/>
                <a:cs typeface="Arial"/>
              </a:rPr>
              <a:t>nominal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80" dirty="0">
                <a:latin typeface="Arial"/>
                <a:cs typeface="Arial"/>
              </a:rPr>
              <a:t>factor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potencia </a:t>
            </a:r>
            <a:r>
              <a:rPr sz="1200" dirty="0">
                <a:latin typeface="Arial"/>
                <a:cs typeface="Arial"/>
              </a:rPr>
              <a:t>0.8. Sin </a:t>
            </a:r>
            <a:r>
              <a:rPr sz="1200" spc="105" dirty="0">
                <a:latin typeface="Arial"/>
                <a:cs typeface="Arial"/>
              </a:rPr>
              <a:t>carga, </a:t>
            </a:r>
            <a:r>
              <a:rPr sz="1200" dirty="0">
                <a:latin typeface="Arial"/>
                <a:cs typeface="Arial"/>
              </a:rPr>
              <a:t>el límite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del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transformador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1,1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pu.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26670" algn="just">
              <a:lnSpc>
                <a:spcPct val="96100"/>
              </a:lnSpc>
            </a:pPr>
            <a:r>
              <a:rPr sz="1200" spc="-5" dirty="0">
                <a:latin typeface="Arial"/>
                <a:cs typeface="Arial"/>
              </a:rPr>
              <a:t>En </a:t>
            </a:r>
            <a:r>
              <a:rPr sz="1200" spc="85" dirty="0">
                <a:latin typeface="Arial"/>
                <a:cs typeface="Arial"/>
              </a:rPr>
              <a:t>condiciones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emergencia,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40" dirty="0">
                <a:latin typeface="Arial"/>
                <a:cs typeface="Arial"/>
              </a:rPr>
              <a:t>generadores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14" dirty="0">
                <a:latin typeface="Arial"/>
                <a:cs typeface="Arial"/>
              </a:rPr>
              <a:t>transformadores </a:t>
            </a:r>
            <a:r>
              <a:rPr sz="1200" spc="130" dirty="0">
                <a:latin typeface="Arial"/>
                <a:cs typeface="Arial"/>
              </a:rPr>
              <a:t>pueden 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exceder </a:t>
            </a:r>
            <a:r>
              <a:rPr sz="1200" spc="120" dirty="0">
                <a:latin typeface="Arial"/>
                <a:cs typeface="Arial"/>
              </a:rPr>
              <a:t>temporalmente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capacidad </a:t>
            </a:r>
            <a:r>
              <a:rPr sz="1200" spc="95" dirty="0">
                <a:latin typeface="Arial"/>
                <a:cs typeface="Arial"/>
              </a:rPr>
              <a:t>nominal </a:t>
            </a:r>
            <a:r>
              <a:rPr sz="1200" spc="90" dirty="0">
                <a:latin typeface="Arial"/>
                <a:cs typeface="Arial"/>
              </a:rPr>
              <a:t>continua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0" dirty="0">
                <a:latin typeface="Arial"/>
                <a:cs typeface="Arial"/>
              </a:rPr>
              <a:t>Volt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Hertz.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fabricantes </a:t>
            </a:r>
            <a:r>
              <a:rPr sz="1200" spc="105" dirty="0">
                <a:latin typeface="Arial"/>
                <a:cs typeface="Arial"/>
              </a:rPr>
              <a:t>proporcionan </a:t>
            </a:r>
            <a:r>
              <a:rPr sz="1200" spc="110" dirty="0">
                <a:latin typeface="Arial"/>
                <a:cs typeface="Arial"/>
              </a:rPr>
              <a:t>curvas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spc="110" dirty="0">
                <a:latin typeface="Arial"/>
                <a:cs typeface="Arial"/>
              </a:rPr>
              <a:t>describen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capacidad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0" dirty="0">
                <a:latin typeface="Arial"/>
                <a:cs typeface="Arial"/>
              </a:rPr>
              <a:t>Volt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Hertz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corto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plazo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función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del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tiempo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para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generadores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transformadores.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10222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60144" y="948689"/>
            <a:ext cx="5302250" cy="82105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08915" rIns="0" bIns="0" rtlCol="0">
            <a:spAutoFit/>
          </a:bodyPr>
          <a:lstStyle/>
          <a:p>
            <a:pPr marL="574675">
              <a:lnSpc>
                <a:spcPct val="100000"/>
              </a:lnSpc>
              <a:spcBef>
                <a:spcPts val="1645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20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sobreexcitación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1245" y="1892747"/>
            <a:ext cx="4682498" cy="290912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5252720"/>
            <a:ext cx="6242685" cy="55626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algn="just">
              <a:lnSpc>
                <a:spcPts val="1370"/>
              </a:lnSpc>
              <a:spcBef>
                <a:spcPts val="204"/>
              </a:spcBef>
            </a:pPr>
            <a:r>
              <a:rPr sz="1200" spc="-5" dirty="0">
                <a:latin typeface="Arial"/>
                <a:cs typeface="Arial"/>
              </a:rPr>
              <a:t>Esta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figura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muestra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Volt</a:t>
            </a:r>
            <a:r>
              <a:rPr sz="1200" spc="55" dirty="0">
                <a:latin typeface="Arial"/>
                <a:cs typeface="Arial"/>
              </a:rPr>
              <a:t> por</a:t>
            </a:r>
            <a:r>
              <a:rPr sz="1200" spc="60" dirty="0">
                <a:latin typeface="Arial"/>
                <a:cs typeface="Arial"/>
              </a:rPr>
              <a:t> Hertz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conjunto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características </a:t>
            </a:r>
            <a:r>
              <a:rPr sz="1200" spc="145" dirty="0">
                <a:latin typeface="Arial"/>
                <a:cs typeface="Arial"/>
              </a:rPr>
              <a:t>compuestos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tiempo </a:t>
            </a:r>
            <a:r>
              <a:rPr sz="1200" spc="90" dirty="0">
                <a:latin typeface="Arial"/>
                <a:cs typeface="Arial"/>
              </a:rPr>
              <a:t>definido </a:t>
            </a:r>
            <a:r>
              <a:rPr sz="1200" spc="120" dirty="0">
                <a:latin typeface="Arial"/>
                <a:cs typeface="Arial"/>
              </a:rPr>
              <a:t>e </a:t>
            </a:r>
            <a:r>
              <a:rPr sz="1200" spc="100" dirty="0">
                <a:latin typeface="Arial"/>
                <a:cs typeface="Arial"/>
              </a:rPr>
              <a:t>inverso </a:t>
            </a:r>
            <a:r>
              <a:rPr sz="1200" spc="135" dirty="0">
                <a:latin typeface="Arial"/>
                <a:cs typeface="Arial"/>
              </a:rPr>
              <a:t>para </a:t>
            </a:r>
            <a:r>
              <a:rPr sz="1200" spc="125" dirty="0">
                <a:latin typeface="Arial"/>
                <a:cs typeface="Arial"/>
              </a:rPr>
              <a:t>proteger </a:t>
            </a:r>
            <a:r>
              <a:rPr sz="1200" spc="25" dirty="0">
                <a:latin typeface="Arial"/>
                <a:cs typeface="Arial"/>
              </a:rPr>
              <a:t>un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 su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transformador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elevador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contra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sobreexcitación.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5633084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36955" y="553084"/>
            <a:ext cx="5404485" cy="90741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3675" rIns="0" bIns="0" rtlCol="0">
            <a:spAutoFit/>
          </a:bodyPr>
          <a:lstStyle/>
          <a:p>
            <a:pPr marL="466090">
              <a:lnSpc>
                <a:spcPct val="100000"/>
              </a:lnSpc>
              <a:spcBef>
                <a:spcPts val="1525"/>
              </a:spcBef>
            </a:pPr>
            <a:r>
              <a:rPr dirty="0"/>
              <a:t>Protección</a:t>
            </a:r>
            <a:r>
              <a:rPr spc="-35" dirty="0"/>
              <a:t> </a:t>
            </a:r>
            <a:r>
              <a:rPr spc="-5" dirty="0"/>
              <a:t>contra</a:t>
            </a:r>
            <a:r>
              <a:rPr dirty="0"/>
              <a:t> </a:t>
            </a:r>
            <a:r>
              <a:rPr spc="-5" dirty="0"/>
              <a:t>Sobretensión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2796" y="1667382"/>
            <a:ext cx="5807710" cy="394144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83845" marR="5080" indent="-271780" algn="just">
              <a:lnSpc>
                <a:spcPct val="95900"/>
              </a:lnSpc>
              <a:spcBef>
                <a:spcPts val="215"/>
              </a:spcBef>
              <a:tabLst>
                <a:tab pos="2736850" algn="l"/>
                <a:tab pos="4114800" algn="l"/>
              </a:tabLst>
            </a:pPr>
            <a:r>
              <a:rPr sz="2200" dirty="0">
                <a:solidFill>
                  <a:srgbClr val="00AF50"/>
                </a:solidFill>
                <a:latin typeface="Courier New"/>
                <a:cs typeface="Courier New"/>
              </a:rPr>
              <a:t>o</a:t>
            </a:r>
            <a:r>
              <a:rPr sz="2200" spc="-509" dirty="0">
                <a:solidFill>
                  <a:srgbClr val="00AF50"/>
                </a:solidFill>
                <a:latin typeface="Courier New"/>
                <a:cs typeface="Courier New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La   </a:t>
            </a:r>
            <a:r>
              <a:rPr sz="22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br</a:t>
            </a:r>
            <a:r>
              <a:rPr sz="2200" b="1" spc="-3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sión   </a:t>
            </a:r>
            <a:r>
              <a:rPr sz="2200" b="1" spc="-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200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urre   </a:t>
            </a:r>
            <a:r>
              <a:rPr sz="22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n   </a:t>
            </a:r>
            <a:r>
              <a:rPr sz="2200" b="1" spc="-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ma</a:t>
            </a:r>
            <a:r>
              <a:rPr sz="2200" b="1" spc="-55" dirty="0">
                <a:solidFill>
                  <a:srgbClr val="00AF50"/>
                </a:solidFill>
                <a:latin typeface="Arial"/>
                <a:cs typeface="Arial"/>
              </a:rPr>
              <a:t>y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or  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f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rec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spc="-20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a	en	g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rad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res  hidroeléctricos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solidFill>
                  <a:srgbClr val="00AF50"/>
                </a:solidFill>
                <a:latin typeface="Courier New"/>
                <a:cs typeface="Courier New"/>
              </a:rPr>
              <a:t>o</a:t>
            </a:r>
            <a:r>
              <a:rPr sz="2200" spc="-509" dirty="0">
                <a:solidFill>
                  <a:srgbClr val="00AF50"/>
                </a:solidFill>
                <a:latin typeface="Courier New"/>
                <a:cs typeface="Courier New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P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ro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ción</a:t>
            </a:r>
            <a:r>
              <a:rPr sz="22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2200" b="1" spc="-20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ra</a:t>
            </a:r>
            <a:r>
              <a:rPr sz="22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200" b="1" spc="-35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2200" b="1" spc="-20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eten</a:t>
            </a:r>
            <a:r>
              <a:rPr sz="2200" b="1" spc="-10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ón</a:t>
            </a:r>
            <a:r>
              <a:rPr sz="22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00AF50"/>
                </a:solidFill>
                <a:latin typeface="Arial"/>
                <a:cs typeface="Arial"/>
              </a:rPr>
              <a:t>(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5</a:t>
            </a:r>
            <a:r>
              <a:rPr sz="2200" b="1" spc="-35" dirty="0">
                <a:solidFill>
                  <a:srgbClr val="00AF50"/>
                </a:solidFill>
                <a:latin typeface="Arial"/>
                <a:cs typeface="Arial"/>
              </a:rPr>
              <a:t>9</a:t>
            </a:r>
            <a:r>
              <a:rPr sz="2200" b="1" dirty="0">
                <a:solidFill>
                  <a:srgbClr val="00AF50"/>
                </a:solidFill>
                <a:latin typeface="Arial"/>
                <a:cs typeface="Arial"/>
              </a:rPr>
              <a:t>)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>
              <a:latin typeface="Arial"/>
              <a:cs typeface="Arial"/>
            </a:endParaRPr>
          </a:p>
          <a:p>
            <a:pPr marL="927100" marR="5715" indent="-229235" algn="just">
              <a:lnSpc>
                <a:spcPct val="101800"/>
              </a:lnSpc>
              <a:spcBef>
                <a:spcPts val="5"/>
              </a:spcBef>
            </a:pPr>
            <a:r>
              <a:rPr sz="2200" dirty="0">
                <a:solidFill>
                  <a:srgbClr val="FF0000"/>
                </a:solidFill>
                <a:latin typeface="Courier New"/>
                <a:cs typeface="Courier New"/>
              </a:rPr>
              <a:t>o</a:t>
            </a:r>
            <a:r>
              <a:rPr sz="2200" spc="-844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leme</a:t>
            </a: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o   </a:t>
            </a:r>
            <a:r>
              <a:rPr sz="2200" b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200" b="1" spc="-3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á</a:t>
            </a: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200" b="1" spc="-3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o   </a:t>
            </a:r>
            <a:r>
              <a:rPr sz="2200" b="1" spc="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fi</a:t>
            </a:r>
            <a:r>
              <a:rPr sz="2200" b="1" spc="-15" dirty="0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o   </a:t>
            </a:r>
            <a:r>
              <a:rPr sz="2200" b="1" spc="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en 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130</a:t>
            </a:r>
            <a:r>
              <a:rPr sz="2200" b="1" spc="-5" dirty="0">
                <a:solidFill>
                  <a:srgbClr val="FF0000"/>
                </a:solidFill>
                <a:latin typeface="Microsoft PhagsPa"/>
                <a:cs typeface="Microsoft PhagsPa"/>
              </a:rPr>
              <a:t>%</a:t>
            </a:r>
            <a:r>
              <a:rPr sz="2200" b="1" spc="5" dirty="0">
                <a:solidFill>
                  <a:srgbClr val="FF0000"/>
                </a:solidFill>
                <a:latin typeface="Microsoft PhagsPa"/>
                <a:cs typeface="Microsoft PhagsPa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150</a:t>
            </a:r>
            <a:r>
              <a:rPr sz="2200" b="1" spc="-10" dirty="0">
                <a:solidFill>
                  <a:srgbClr val="FF0000"/>
                </a:solidFill>
                <a:latin typeface="Microsoft PhagsPa"/>
                <a:cs typeface="Microsoft PhagsPa"/>
              </a:rPr>
              <a:t>%</a:t>
            </a:r>
            <a:r>
              <a:rPr sz="2200" b="1" spc="15" dirty="0">
                <a:solidFill>
                  <a:srgbClr val="FF0000"/>
                </a:solidFill>
                <a:latin typeface="Microsoft PhagsPa"/>
                <a:cs typeface="Microsoft PhagsPa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tensión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nominal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Arial"/>
              <a:cs typeface="Arial"/>
            </a:endParaRPr>
          </a:p>
          <a:p>
            <a:pPr marL="927100" marR="5715" indent="-229235" algn="just">
              <a:lnSpc>
                <a:spcPct val="99100"/>
              </a:lnSpc>
              <a:spcBef>
                <a:spcPts val="5"/>
              </a:spcBef>
            </a:pPr>
            <a:r>
              <a:rPr sz="2200" dirty="0">
                <a:solidFill>
                  <a:srgbClr val="FF0000"/>
                </a:solidFill>
                <a:latin typeface="Courier New"/>
                <a:cs typeface="Courier New"/>
              </a:rPr>
              <a:t>o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Elemento de retardo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establecido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en </a:t>
            </a:r>
            <a:r>
              <a:rPr sz="2200" b="1" spc="-6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aproximadamente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Arial"/>
                <a:cs typeface="Arial"/>
              </a:rPr>
              <a:t>110</a:t>
            </a:r>
            <a:r>
              <a:rPr sz="2200" b="1" spc="-10" dirty="0">
                <a:solidFill>
                  <a:srgbClr val="FF0000"/>
                </a:solidFill>
                <a:latin typeface="Microsoft PhagsPa"/>
                <a:cs typeface="Microsoft PhagsPa"/>
              </a:rPr>
              <a:t>%</a:t>
            </a:r>
            <a:r>
              <a:rPr sz="2200" b="1" spc="-5" dirty="0">
                <a:solidFill>
                  <a:srgbClr val="FF0000"/>
                </a:solidFill>
                <a:latin typeface="Microsoft PhagsPa"/>
                <a:cs typeface="Microsoft PhagsPa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200" b="1" spc="5" dirty="0">
                <a:solidFill>
                  <a:srgbClr val="FF0000"/>
                </a:solidFill>
                <a:latin typeface="Arial"/>
                <a:cs typeface="Arial"/>
              </a:rPr>
              <a:t> la </a:t>
            </a:r>
            <a:r>
              <a:rPr sz="2200" b="1" spc="-6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0000"/>
                </a:solidFill>
                <a:latin typeface="Arial"/>
                <a:cs typeface="Arial"/>
              </a:rPr>
              <a:t>tensión</a:t>
            </a:r>
            <a:r>
              <a:rPr sz="2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Arial"/>
                <a:cs typeface="Arial"/>
              </a:rPr>
              <a:t>nominal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596" y="5786373"/>
            <a:ext cx="6243955" cy="307721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sobretensión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ocurre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mayor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generadores 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hidroeléctricos,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donde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rechazo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carga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puede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causar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una 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sobrevelocidad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45" dirty="0">
                <a:latin typeface="Arial"/>
                <a:cs typeface="Arial"/>
              </a:rPr>
              <a:t>una </a:t>
            </a:r>
            <a:r>
              <a:rPr sz="1200" spc="125" dirty="0">
                <a:latin typeface="Arial"/>
                <a:cs typeface="Arial"/>
              </a:rPr>
              <a:t>sobretensión </a:t>
            </a:r>
            <a:r>
              <a:rPr sz="1200" spc="50" dirty="0">
                <a:latin typeface="Arial"/>
                <a:cs typeface="Arial"/>
              </a:rPr>
              <a:t>significativa.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típica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contra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sobrevoltaje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(59)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incluye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75" dirty="0">
                <a:latin typeface="Arial"/>
                <a:cs typeface="Arial"/>
              </a:rPr>
              <a:t>voltaje </a:t>
            </a:r>
            <a:r>
              <a:rPr sz="1200" spc="90" dirty="0">
                <a:latin typeface="Arial"/>
                <a:cs typeface="Arial"/>
              </a:rPr>
              <a:t>instantáneo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establecido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-5" dirty="0">
                <a:latin typeface="Arial"/>
                <a:cs typeface="Arial"/>
              </a:rPr>
              <a:t>130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150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ciento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80" dirty="0">
                <a:latin typeface="Arial"/>
                <a:cs typeface="Arial"/>
              </a:rPr>
              <a:t>nominal </a:t>
            </a:r>
            <a:r>
              <a:rPr sz="1200" dirty="0">
                <a:latin typeface="Arial"/>
                <a:cs typeface="Arial"/>
              </a:rPr>
              <a:t>y un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spc="-10" dirty="0">
                <a:latin typeface="Arial"/>
                <a:cs typeface="Arial"/>
              </a:rPr>
              <a:t>de </a:t>
            </a:r>
            <a:r>
              <a:rPr sz="1200" spc="55" dirty="0">
                <a:latin typeface="Arial"/>
                <a:cs typeface="Arial"/>
              </a:rPr>
              <a:t>voltaje 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con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retardo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establecido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en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aproximadamente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110</a:t>
            </a:r>
            <a:r>
              <a:rPr sz="1200" dirty="0">
                <a:latin typeface="Arial"/>
                <a:cs typeface="Arial"/>
              </a:rPr>
              <a:t> 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ciento 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voltaje </a:t>
            </a:r>
            <a:r>
              <a:rPr sz="1200" spc="75" dirty="0">
                <a:latin typeface="Arial"/>
                <a:cs typeface="Arial"/>
              </a:rPr>
              <a:t> nominal.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700" marR="9525" algn="just">
              <a:lnSpc>
                <a:spcPct val="95800"/>
              </a:lnSpc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protección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contra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sobretensiones</a:t>
            </a:r>
            <a:r>
              <a:rPr sz="1200" spc="114" dirty="0">
                <a:latin typeface="Arial"/>
                <a:cs typeface="Arial"/>
              </a:rPr>
              <a:t> generalmente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dispara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interruptor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principal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generador,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dispara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interruptor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campo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transfiere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auxiliares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unidad.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 marR="12065" algn="just">
              <a:lnSpc>
                <a:spcPct val="97100"/>
              </a:lnSpc>
            </a:pPr>
            <a:r>
              <a:rPr sz="1200" spc="135" dirty="0">
                <a:latin typeface="Arial"/>
                <a:cs typeface="Arial"/>
              </a:rPr>
              <a:t>Se </a:t>
            </a:r>
            <a:r>
              <a:rPr sz="1200" spc="140" dirty="0">
                <a:latin typeface="Arial"/>
                <a:cs typeface="Arial"/>
              </a:rPr>
              <a:t>puede </a:t>
            </a:r>
            <a:r>
              <a:rPr sz="1200" spc="110" dirty="0">
                <a:latin typeface="Arial"/>
                <a:cs typeface="Arial"/>
              </a:rPr>
              <a:t>detectar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95" dirty="0">
                <a:latin typeface="Arial"/>
                <a:cs typeface="Arial"/>
              </a:rPr>
              <a:t>funcionamiento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subtensión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spc="80" dirty="0">
                <a:latin typeface="Arial"/>
                <a:cs typeface="Arial"/>
              </a:rPr>
              <a:t>utilizando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subtensión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retardo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(27).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Hay  </a:t>
            </a:r>
            <a:r>
              <a:rPr sz="1200" spc="50" dirty="0">
                <a:latin typeface="Arial"/>
                <a:cs typeface="Arial"/>
              </a:rPr>
              <a:t>que  </a:t>
            </a:r>
            <a:r>
              <a:rPr sz="1200" spc="70" dirty="0">
                <a:latin typeface="Arial"/>
                <a:cs typeface="Arial"/>
              </a:rPr>
              <a:t>configurar  </a:t>
            </a:r>
            <a:r>
              <a:rPr sz="1200" spc="135" dirty="0">
                <a:latin typeface="Arial"/>
                <a:cs typeface="Arial"/>
              </a:rPr>
              <a:t>este 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elemento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30" dirty="0">
                <a:latin typeface="Arial"/>
                <a:cs typeface="Arial"/>
              </a:rPr>
              <a:t>aproximadamente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-5" dirty="0">
                <a:latin typeface="Arial"/>
                <a:cs typeface="Arial"/>
              </a:rPr>
              <a:t>95</a:t>
            </a:r>
            <a:r>
              <a:rPr sz="1200" spc="-5" dirty="0">
                <a:latin typeface="PMingLiU"/>
                <a:cs typeface="PMingLiU"/>
              </a:rPr>
              <a:t>%</a:t>
            </a:r>
            <a:r>
              <a:rPr sz="1200" spc="300" dirty="0">
                <a:latin typeface="PMingLiU"/>
                <a:cs typeface="PMingLiU"/>
              </a:rPr>
              <a:t>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80" dirty="0">
                <a:latin typeface="Arial"/>
                <a:cs typeface="Arial"/>
              </a:rPr>
              <a:t>nominal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5" dirty="0">
                <a:latin typeface="Arial"/>
                <a:cs typeface="Arial"/>
              </a:rPr>
              <a:t>utilizar </a:t>
            </a:r>
            <a:r>
              <a:rPr sz="1200" spc="75" dirty="0">
                <a:latin typeface="Arial"/>
                <a:cs typeface="Arial"/>
              </a:rPr>
              <a:t>para </a:t>
            </a:r>
            <a:r>
              <a:rPr sz="1200" spc="60" dirty="0">
                <a:latin typeface="Arial"/>
                <a:cs typeface="Arial"/>
              </a:rPr>
              <a:t>emitir 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una alarma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modo </a:t>
            </a:r>
            <a:r>
              <a:rPr sz="1200" spc="13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operador </a:t>
            </a:r>
            <a:r>
              <a:rPr sz="1200" spc="155" dirty="0">
                <a:latin typeface="Arial"/>
                <a:cs typeface="Arial"/>
              </a:rPr>
              <a:t>pueda </a:t>
            </a:r>
            <a:r>
              <a:rPr sz="1200" spc="80" dirty="0">
                <a:latin typeface="Arial"/>
                <a:cs typeface="Arial"/>
              </a:rPr>
              <a:t>corregir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condición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bajo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voltaje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siempre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que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sea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posible.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1385" y="1746685"/>
            <a:ext cx="5930900" cy="2823845"/>
            <a:chOff x="921385" y="1746685"/>
            <a:chExt cx="5930900" cy="2823845"/>
          </a:xfrm>
        </p:grpSpPr>
        <p:sp>
          <p:nvSpPr>
            <p:cNvPr id="3" name="object 3"/>
            <p:cNvSpPr/>
            <p:nvPr/>
          </p:nvSpPr>
          <p:spPr>
            <a:xfrm>
              <a:off x="921385" y="4564379"/>
              <a:ext cx="5930900" cy="0"/>
            </a:xfrm>
            <a:custGeom>
              <a:avLst/>
              <a:gdLst/>
              <a:ahLst/>
              <a:cxnLst/>
              <a:rect l="l" t="t" r="r" b="b"/>
              <a:pathLst>
                <a:path w="5930900">
                  <a:moveTo>
                    <a:pt x="0" y="0"/>
                  </a:moveTo>
                  <a:lnTo>
                    <a:pt x="5930899" y="0"/>
                  </a:lnTo>
                </a:path>
              </a:pathLst>
            </a:custGeom>
            <a:ln w="119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7945" y="1746685"/>
              <a:ext cx="4965064" cy="27884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21385" y="791844"/>
            <a:ext cx="5786755" cy="61404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1080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200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Frecuencias</a:t>
            </a:r>
            <a:r>
              <a:rPr sz="2000" b="1" spc="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Anormales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596" y="4713223"/>
            <a:ext cx="6242685" cy="45104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715" algn="just">
              <a:lnSpc>
                <a:spcPct val="956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dirty="0">
                <a:latin typeface="Arial"/>
                <a:cs typeface="Arial"/>
              </a:rPr>
              <a:t>álabes de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turbina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vapor </a:t>
            </a:r>
            <a:r>
              <a:rPr sz="1200" spc="114" dirty="0">
                <a:latin typeface="Arial"/>
                <a:cs typeface="Arial"/>
              </a:rPr>
              <a:t>están </a:t>
            </a:r>
            <a:r>
              <a:rPr sz="1200" spc="100" dirty="0">
                <a:latin typeface="Arial"/>
                <a:cs typeface="Arial"/>
              </a:rPr>
              <a:t>sujetas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10" dirty="0">
                <a:latin typeface="Arial"/>
                <a:cs typeface="Arial"/>
              </a:rPr>
              <a:t>resonancia </a:t>
            </a:r>
            <a:r>
              <a:rPr sz="1200" spc="120" dirty="0">
                <a:latin typeface="Arial"/>
                <a:cs typeface="Arial"/>
              </a:rPr>
              <a:t>mecánica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75" dirty="0">
                <a:latin typeface="Arial"/>
                <a:cs typeface="Arial"/>
              </a:rPr>
              <a:t>fatiga 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durante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95" dirty="0">
                <a:latin typeface="Arial"/>
                <a:cs typeface="Arial"/>
              </a:rPr>
              <a:t>funcionamiento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55" dirty="0">
                <a:latin typeface="Arial"/>
                <a:cs typeface="Arial"/>
              </a:rPr>
              <a:t>una </a:t>
            </a:r>
            <a:r>
              <a:rPr sz="1200" spc="85" dirty="0">
                <a:latin typeface="Arial"/>
                <a:cs typeface="Arial"/>
              </a:rPr>
              <a:t>frecuencia </a:t>
            </a:r>
            <a:r>
              <a:rPr sz="1200" spc="90" dirty="0">
                <a:latin typeface="Arial"/>
                <a:cs typeface="Arial"/>
              </a:rPr>
              <a:t>anormal. </a:t>
            </a:r>
            <a:r>
              <a:rPr sz="1200" spc="100" dirty="0">
                <a:latin typeface="Arial"/>
                <a:cs typeface="Arial"/>
              </a:rPr>
              <a:t>Ningún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estándar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especifica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capacidad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turbina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105" dirty="0">
                <a:latin typeface="Arial"/>
                <a:cs typeface="Arial"/>
              </a:rPr>
              <a:t>operar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5" dirty="0">
                <a:latin typeface="Arial"/>
                <a:cs typeface="Arial"/>
              </a:rPr>
              <a:t>frecuencias </a:t>
            </a:r>
            <a:r>
              <a:rPr sz="1200" spc="110" dirty="0">
                <a:latin typeface="Arial"/>
                <a:cs typeface="Arial"/>
              </a:rPr>
              <a:t> anormales.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900"/>
              </a:lnSpc>
            </a:pPr>
            <a:r>
              <a:rPr sz="1200" spc="125" dirty="0">
                <a:latin typeface="Arial"/>
                <a:cs typeface="Arial"/>
              </a:rPr>
              <a:t>Los </a:t>
            </a:r>
            <a:r>
              <a:rPr sz="1200" spc="105" dirty="0">
                <a:latin typeface="Arial"/>
                <a:cs typeface="Arial"/>
              </a:rPr>
              <a:t>fabricantes </a:t>
            </a:r>
            <a:r>
              <a:rPr sz="1200" spc="110" dirty="0">
                <a:latin typeface="Arial"/>
                <a:cs typeface="Arial"/>
              </a:rPr>
              <a:t>suelen proporcionar </a:t>
            </a:r>
            <a:r>
              <a:rPr sz="1200" spc="114" dirty="0">
                <a:latin typeface="Arial"/>
                <a:cs typeface="Arial"/>
              </a:rPr>
              <a:t>datos sobre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10" dirty="0">
                <a:latin typeface="Arial"/>
                <a:cs typeface="Arial"/>
              </a:rPr>
              <a:t>tiempo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funcionamiento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permitido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turbina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bandas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 </a:t>
            </a:r>
            <a:r>
              <a:rPr sz="1200" spc="70" dirty="0">
                <a:latin typeface="Arial"/>
                <a:cs typeface="Arial"/>
              </a:rPr>
              <a:t>específicas.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figura </a:t>
            </a:r>
            <a:r>
              <a:rPr sz="1200" spc="100" dirty="0">
                <a:latin typeface="Arial"/>
                <a:cs typeface="Arial"/>
              </a:rPr>
              <a:t>muestra </a:t>
            </a:r>
            <a:r>
              <a:rPr sz="1200" spc="-3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ejemplo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95" dirty="0">
                <a:latin typeface="Arial"/>
                <a:cs typeface="Arial"/>
              </a:rPr>
              <a:t>característica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bandas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operación </a:t>
            </a:r>
            <a:r>
              <a:rPr sz="1200" spc="95" dirty="0">
                <a:latin typeface="Arial"/>
                <a:cs typeface="Arial"/>
              </a:rPr>
              <a:t>continua, </a:t>
            </a:r>
            <a:r>
              <a:rPr sz="1200" spc="90" dirty="0">
                <a:latin typeface="Arial"/>
                <a:cs typeface="Arial"/>
              </a:rPr>
              <a:t>restringida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tiempo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85" dirty="0">
                <a:latin typeface="Arial"/>
                <a:cs typeface="Arial"/>
              </a:rPr>
              <a:t>prohibida. </a:t>
            </a:r>
            <a:r>
              <a:rPr sz="1200" spc="5" dirty="0">
                <a:latin typeface="Arial"/>
                <a:cs typeface="Arial"/>
              </a:rPr>
              <a:t>Por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ejemplo, esta </a:t>
            </a:r>
            <a:r>
              <a:rPr sz="1200" spc="90" dirty="0">
                <a:latin typeface="Arial"/>
                <a:cs typeface="Arial"/>
              </a:rPr>
              <a:t>turbina </a:t>
            </a:r>
            <a:r>
              <a:rPr sz="1200" spc="125" dirty="0">
                <a:latin typeface="Arial"/>
                <a:cs typeface="Arial"/>
              </a:rPr>
              <a:t>puede </a:t>
            </a:r>
            <a:r>
              <a:rPr sz="1200" spc="95" dirty="0">
                <a:latin typeface="Arial"/>
                <a:cs typeface="Arial"/>
              </a:rPr>
              <a:t>funcionar </a:t>
            </a:r>
            <a:r>
              <a:rPr sz="1200" spc="100" dirty="0">
                <a:latin typeface="Arial"/>
                <a:cs typeface="Arial"/>
              </a:rPr>
              <a:t>entre </a:t>
            </a:r>
            <a:r>
              <a:rPr sz="1200" spc="-5" dirty="0">
                <a:latin typeface="Arial"/>
                <a:cs typeface="Arial"/>
              </a:rPr>
              <a:t>57,8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-5" dirty="0">
                <a:latin typeface="Arial"/>
                <a:cs typeface="Arial"/>
              </a:rPr>
              <a:t>58,7</a:t>
            </a:r>
            <a:r>
              <a:rPr sz="1200" spc="3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Hz </a:t>
            </a:r>
            <a:r>
              <a:rPr sz="1200" spc="135" dirty="0">
                <a:latin typeface="Arial"/>
                <a:cs typeface="Arial"/>
              </a:rPr>
              <a:t>durante </a:t>
            </a:r>
            <a:r>
              <a:rPr sz="1200" dirty="0">
                <a:latin typeface="Arial"/>
                <a:cs typeface="Arial"/>
              </a:rPr>
              <a:t>no </a:t>
            </a:r>
            <a:r>
              <a:rPr sz="1200" spc="150" dirty="0">
                <a:latin typeface="Arial"/>
                <a:cs typeface="Arial"/>
              </a:rPr>
              <a:t>más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 </a:t>
            </a:r>
            <a:r>
              <a:rPr sz="1200" spc="100" dirty="0">
                <a:latin typeface="Arial"/>
                <a:cs typeface="Arial"/>
              </a:rPr>
              <a:t>minutos.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80" dirty="0">
                <a:latin typeface="Arial"/>
                <a:cs typeface="Arial"/>
              </a:rPr>
              <a:t>fabricante </a:t>
            </a:r>
            <a:r>
              <a:rPr sz="1200" spc="90" dirty="0">
                <a:latin typeface="Arial"/>
                <a:cs typeface="Arial"/>
              </a:rPr>
              <a:t>podría </a:t>
            </a:r>
            <a:r>
              <a:rPr sz="1200" spc="75" dirty="0">
                <a:latin typeface="Arial"/>
                <a:cs typeface="Arial"/>
              </a:rPr>
              <a:t>exigir </a:t>
            </a:r>
            <a:r>
              <a:rPr sz="1200" spc="90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45" dirty="0">
                <a:latin typeface="Arial"/>
                <a:cs typeface="Arial"/>
              </a:rPr>
              <a:t>daño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fatiga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los álabes </a:t>
            </a:r>
            <a:r>
              <a:rPr sz="1200" spc="-25" dirty="0">
                <a:latin typeface="Arial"/>
                <a:cs typeface="Arial"/>
              </a:rPr>
              <a:t>se 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considere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acumulativo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durante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vida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útil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turbina.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Con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95" dirty="0">
                <a:latin typeface="Arial"/>
                <a:cs typeface="Arial"/>
              </a:rPr>
              <a:t>relés </a:t>
            </a:r>
            <a:r>
              <a:rPr sz="1200" spc="130" dirty="0">
                <a:latin typeface="Arial"/>
                <a:cs typeface="Arial"/>
              </a:rPr>
              <a:t>basados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10" dirty="0">
                <a:latin typeface="Arial"/>
                <a:cs typeface="Arial"/>
              </a:rPr>
              <a:t>microprocesador, </a:t>
            </a:r>
            <a:r>
              <a:rPr sz="1200" spc="130" dirty="0">
                <a:latin typeface="Arial"/>
                <a:cs typeface="Arial"/>
              </a:rPr>
              <a:t>puede </a:t>
            </a:r>
            <a:r>
              <a:rPr sz="1200" spc="110" dirty="0">
                <a:latin typeface="Arial"/>
                <a:cs typeface="Arial"/>
              </a:rPr>
              <a:t>combinar </a:t>
            </a:r>
            <a:r>
              <a:rPr sz="1200" spc="114" dirty="0">
                <a:latin typeface="Arial"/>
                <a:cs typeface="Arial"/>
              </a:rPr>
              <a:t>elementos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(81)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temporizadores</a:t>
            </a:r>
            <a:r>
              <a:rPr sz="1200" spc="120" dirty="0">
                <a:latin typeface="Arial"/>
                <a:cs typeface="Arial"/>
              </a:rPr>
              <a:t> para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adaptarse</a:t>
            </a:r>
            <a:r>
              <a:rPr sz="1200" spc="120" dirty="0">
                <a:latin typeface="Arial"/>
                <a:cs typeface="Arial"/>
              </a:rPr>
              <a:t> 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curva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tiempo- 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turbina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70" dirty="0">
                <a:latin typeface="Arial"/>
                <a:cs typeface="Arial"/>
              </a:rPr>
              <a:t>fabricante. </a:t>
            </a:r>
            <a:r>
              <a:rPr sz="1200" spc="100" dirty="0">
                <a:latin typeface="Arial"/>
                <a:cs typeface="Arial"/>
              </a:rPr>
              <a:t>También </a:t>
            </a:r>
            <a:r>
              <a:rPr sz="1200" spc="155" dirty="0">
                <a:latin typeface="Arial"/>
                <a:cs typeface="Arial"/>
              </a:rPr>
              <a:t>puede </a:t>
            </a:r>
            <a:r>
              <a:rPr sz="1200" spc="135" dirty="0">
                <a:latin typeface="Arial"/>
                <a:cs typeface="Arial"/>
              </a:rPr>
              <a:t>agregar </a:t>
            </a:r>
            <a:r>
              <a:rPr sz="1200" spc="95" dirty="0">
                <a:latin typeface="Arial"/>
                <a:cs typeface="Arial"/>
              </a:rPr>
              <a:t>acumuladores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(que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calculan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tiempo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total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empleado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una </a:t>
            </a:r>
            <a:r>
              <a:rPr sz="1200" spc="155" dirty="0">
                <a:latin typeface="Arial"/>
                <a:cs typeface="Arial"/>
              </a:rPr>
              <a:t>banda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frecuencia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en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particular)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cuando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fabricante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define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el</a:t>
            </a:r>
            <a:r>
              <a:rPr sz="1200" spc="44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daño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como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acumulativo. 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frecuencia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anormal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del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generador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debe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disparar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solo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interruptor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5080" algn="just">
              <a:lnSpc>
                <a:spcPct val="962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Las </a:t>
            </a:r>
            <a:r>
              <a:rPr sz="1200" spc="70" dirty="0">
                <a:latin typeface="Arial"/>
                <a:cs typeface="Arial"/>
              </a:rPr>
              <a:t>limitaciones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funcionamiento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frecuencia </a:t>
            </a:r>
            <a:r>
              <a:rPr sz="1200" spc="100" dirty="0">
                <a:latin typeface="Arial"/>
                <a:cs typeface="Arial"/>
              </a:rPr>
              <a:t>anormal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5" dirty="0">
                <a:latin typeface="Arial"/>
                <a:cs typeface="Arial"/>
              </a:rPr>
              <a:t>turbinas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combustión </a:t>
            </a:r>
            <a:r>
              <a:rPr sz="1200" spc="105" dirty="0">
                <a:latin typeface="Arial"/>
                <a:cs typeface="Arial"/>
              </a:rPr>
              <a:t>son </a:t>
            </a:r>
            <a:r>
              <a:rPr sz="1200" spc="85" dirty="0">
                <a:latin typeface="Arial"/>
                <a:cs typeface="Arial"/>
              </a:rPr>
              <a:t>similares </a:t>
            </a:r>
            <a:r>
              <a:rPr sz="1200" spc="90" dirty="0">
                <a:latin typeface="Arial"/>
                <a:cs typeface="Arial"/>
              </a:rPr>
              <a:t>a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las </a:t>
            </a:r>
            <a:r>
              <a:rPr sz="1200" spc="105" dirty="0">
                <a:latin typeface="Arial"/>
                <a:cs typeface="Arial"/>
              </a:rPr>
              <a:t>turbinas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vapor. </a:t>
            </a:r>
            <a:r>
              <a:rPr sz="1200" dirty="0">
                <a:latin typeface="Arial"/>
                <a:cs typeface="Arial"/>
              </a:rPr>
              <a:t>Las </a:t>
            </a:r>
            <a:r>
              <a:rPr sz="1200" spc="85" dirty="0">
                <a:latin typeface="Arial"/>
                <a:cs typeface="Arial"/>
              </a:rPr>
              <a:t>turbinas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hidráulicas </a:t>
            </a:r>
            <a:r>
              <a:rPr sz="1200" spc="90" dirty="0">
                <a:latin typeface="Arial"/>
                <a:cs typeface="Arial"/>
              </a:rPr>
              <a:t>tienen </a:t>
            </a:r>
            <a:r>
              <a:rPr sz="1200" spc="100" dirty="0">
                <a:latin typeface="Arial"/>
                <a:cs typeface="Arial"/>
              </a:rPr>
              <a:t>rangos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operación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frecuencia </a:t>
            </a:r>
            <a:r>
              <a:rPr sz="1200" spc="140" dirty="0">
                <a:latin typeface="Arial"/>
                <a:cs typeface="Arial"/>
              </a:rPr>
              <a:t>más </a:t>
            </a:r>
            <a:r>
              <a:rPr sz="1200" spc="105" dirty="0">
                <a:latin typeface="Arial"/>
                <a:cs typeface="Arial"/>
              </a:rPr>
              <a:t>amplios </a:t>
            </a:r>
            <a:r>
              <a:rPr sz="1200" spc="120" dirty="0">
                <a:latin typeface="Arial"/>
                <a:cs typeface="Arial"/>
              </a:rPr>
              <a:t>que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turbinas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vapor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y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gas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combustión.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919979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57910" y="907414"/>
            <a:ext cx="5729605" cy="75057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R="212725" algn="ctr">
              <a:lnSpc>
                <a:spcPct val="100000"/>
              </a:lnSpc>
              <a:spcBef>
                <a:spcPts val="170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20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20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Respaldo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5941" y="1314712"/>
            <a:ext cx="4214157" cy="32236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5069840"/>
            <a:ext cx="6244590" cy="40652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7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respaldo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0" dirty="0">
                <a:latin typeface="Arial"/>
                <a:cs typeface="Arial"/>
              </a:rPr>
              <a:t>generador </a:t>
            </a:r>
            <a:r>
              <a:rPr sz="1200" spc="125" dirty="0">
                <a:latin typeface="Arial"/>
                <a:cs typeface="Arial"/>
              </a:rPr>
              <a:t>detecta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sistema </a:t>
            </a:r>
            <a:r>
              <a:rPr sz="1200" spc="125" dirty="0">
                <a:latin typeface="Arial"/>
                <a:cs typeface="Arial"/>
              </a:rPr>
              <a:t>para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cuales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spc="85" dirty="0">
                <a:latin typeface="Arial"/>
                <a:cs typeface="Arial"/>
              </a:rPr>
              <a:t>primaria </a:t>
            </a:r>
            <a:r>
              <a:rPr sz="1200" dirty="0">
                <a:latin typeface="Arial"/>
                <a:cs typeface="Arial"/>
              </a:rPr>
              <a:t>no </a:t>
            </a:r>
            <a:r>
              <a:rPr sz="1200" spc="85" dirty="0">
                <a:latin typeface="Arial"/>
                <a:cs typeface="Arial"/>
              </a:rPr>
              <a:t>funcionó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5" dirty="0">
                <a:latin typeface="Arial"/>
                <a:cs typeface="Arial"/>
              </a:rPr>
              <a:t>dispara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80" dirty="0">
                <a:latin typeface="Arial"/>
                <a:cs typeface="Arial"/>
              </a:rPr>
              <a:t>interruptor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95" dirty="0">
                <a:latin typeface="Arial"/>
                <a:cs typeface="Arial"/>
              </a:rPr>
              <a:t>generador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spc="85" dirty="0">
                <a:latin typeface="Arial"/>
                <a:cs typeface="Arial"/>
              </a:rPr>
              <a:t>eliminar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contribución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-5" dirty="0">
                <a:latin typeface="Arial"/>
                <a:cs typeface="Arial"/>
              </a:rPr>
              <a:t>falla. </a:t>
            </a:r>
            <a:r>
              <a:rPr sz="1200" spc="-15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respaldo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generador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tiene </a:t>
            </a:r>
            <a:r>
              <a:rPr sz="1200" spc="145" dirty="0">
                <a:latin typeface="Arial"/>
                <a:cs typeface="Arial"/>
              </a:rPr>
              <a:t>un </a:t>
            </a:r>
            <a:r>
              <a:rPr sz="1200" spc="125" dirty="0">
                <a:latin typeface="Arial"/>
                <a:cs typeface="Arial"/>
              </a:rPr>
              <a:t>retardo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0" dirty="0">
                <a:latin typeface="Arial"/>
                <a:cs typeface="Arial"/>
              </a:rPr>
              <a:t>tiempo para </a:t>
            </a:r>
            <a:r>
              <a:rPr sz="1200" spc="110" dirty="0">
                <a:latin typeface="Arial"/>
                <a:cs typeface="Arial"/>
              </a:rPr>
              <a:t>coordinarse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spc="85" dirty="0">
                <a:latin typeface="Arial"/>
                <a:cs typeface="Arial"/>
              </a:rPr>
              <a:t>primaria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sistema. </a:t>
            </a:r>
            <a:r>
              <a:rPr sz="1200" spc="-5" dirty="0">
                <a:latin typeface="Arial"/>
                <a:cs typeface="Arial"/>
              </a:rPr>
              <a:t>Un </a:t>
            </a:r>
            <a:r>
              <a:rPr sz="1200" spc="140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puede </a:t>
            </a:r>
            <a:r>
              <a:rPr sz="1200" spc="145" dirty="0">
                <a:latin typeface="Arial"/>
                <a:cs typeface="Arial"/>
              </a:rPr>
              <a:t>mantener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falla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manera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indefinida. </a:t>
            </a:r>
            <a:r>
              <a:rPr sz="1200" spc="-5" dirty="0">
                <a:latin typeface="Arial"/>
                <a:cs typeface="Arial"/>
              </a:rPr>
              <a:t>Por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lo </a:t>
            </a:r>
            <a:r>
              <a:rPr sz="1200" spc="110" dirty="0">
                <a:latin typeface="Arial"/>
                <a:cs typeface="Arial"/>
              </a:rPr>
              <a:t>tanto,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spc="10" dirty="0">
                <a:latin typeface="Arial"/>
                <a:cs typeface="Arial"/>
              </a:rPr>
              <a:t>de  </a:t>
            </a:r>
            <a:r>
              <a:rPr sz="1200" spc="110" dirty="0">
                <a:latin typeface="Arial"/>
                <a:cs typeface="Arial"/>
              </a:rPr>
              <a:t>respaldo </a:t>
            </a:r>
            <a:r>
              <a:rPr sz="1200" spc="114" dirty="0">
                <a:latin typeface="Arial"/>
                <a:cs typeface="Arial"/>
              </a:rPr>
              <a:t>también </a:t>
            </a:r>
            <a:r>
              <a:rPr sz="1200" spc="130" dirty="0">
                <a:latin typeface="Arial"/>
                <a:cs typeface="Arial"/>
              </a:rPr>
              <a:t>debe </a:t>
            </a:r>
            <a:r>
              <a:rPr sz="1200" spc="110" dirty="0">
                <a:latin typeface="Arial"/>
                <a:cs typeface="Arial"/>
              </a:rPr>
              <a:t>coordinarse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curva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capacidad térmica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corto </a:t>
            </a:r>
            <a:r>
              <a:rPr sz="1200" spc="100" dirty="0">
                <a:latin typeface="Arial"/>
                <a:cs typeface="Arial"/>
              </a:rPr>
              <a:t>plazo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5" dirty="0">
                <a:latin typeface="Arial"/>
                <a:cs typeface="Arial"/>
              </a:rPr>
              <a:t>curva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capacidad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pasante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transformador</a:t>
            </a:r>
            <a:r>
              <a:rPr sz="1200" spc="31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GSU.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9525" algn="just">
              <a:lnSpc>
                <a:spcPct val="96200"/>
              </a:lnSpc>
              <a:spcBef>
                <a:spcPts val="5"/>
              </a:spcBef>
            </a:pPr>
            <a:r>
              <a:rPr sz="1200" spc="114" dirty="0">
                <a:latin typeface="Arial"/>
                <a:cs typeface="Arial"/>
              </a:rPr>
              <a:t>Para </a:t>
            </a:r>
            <a:r>
              <a:rPr sz="1200" spc="5" dirty="0">
                <a:latin typeface="Arial"/>
                <a:cs typeface="Arial"/>
              </a:rPr>
              <a:t>fallas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fase </a:t>
            </a:r>
            <a:r>
              <a:rPr sz="1200" spc="105" dirty="0">
                <a:latin typeface="Arial"/>
                <a:cs typeface="Arial"/>
              </a:rPr>
              <a:t>externas,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20" dirty="0">
                <a:latin typeface="Arial"/>
                <a:cs typeface="Arial"/>
              </a:rPr>
              <a:t>magnitud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falla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puede </a:t>
            </a:r>
            <a:r>
              <a:rPr sz="1200" dirty="0">
                <a:latin typeface="Arial"/>
                <a:cs typeface="Arial"/>
              </a:rPr>
              <a:t>ser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menor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que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corriente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nominal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generador.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Los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elementos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sobrecorriente </a:t>
            </a:r>
            <a:r>
              <a:rPr sz="1200" dirty="0">
                <a:latin typeface="Arial"/>
                <a:cs typeface="Arial"/>
              </a:rPr>
              <a:t>no </a:t>
            </a:r>
            <a:r>
              <a:rPr sz="1200" spc="110" dirty="0">
                <a:latin typeface="Arial"/>
                <a:cs typeface="Arial"/>
              </a:rPr>
              <a:t>son </a:t>
            </a:r>
            <a:r>
              <a:rPr sz="1200" spc="125" dirty="0">
                <a:latin typeface="Arial"/>
                <a:cs typeface="Arial"/>
              </a:rPr>
              <a:t>una </a:t>
            </a:r>
            <a:r>
              <a:rPr sz="1200" spc="120" dirty="0">
                <a:latin typeface="Arial"/>
                <a:cs typeface="Arial"/>
              </a:rPr>
              <a:t>buena </a:t>
            </a:r>
            <a:r>
              <a:rPr sz="1200" spc="105" dirty="0">
                <a:latin typeface="Arial"/>
                <a:cs typeface="Arial"/>
              </a:rPr>
              <a:t>opción </a:t>
            </a:r>
            <a:r>
              <a:rPr sz="1200" spc="110" dirty="0">
                <a:latin typeface="Arial"/>
                <a:cs typeface="Arial"/>
              </a:rPr>
              <a:t>para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respaldo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generador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porque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deben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configurarse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por</a:t>
            </a:r>
            <a:r>
              <a:rPr sz="1200" spc="105" dirty="0">
                <a:latin typeface="Arial"/>
                <a:cs typeface="Arial"/>
              </a:rPr>
              <a:t> encima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corriente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nominal.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10160" algn="just">
              <a:lnSpc>
                <a:spcPct val="95600"/>
              </a:lnSpc>
            </a:pPr>
            <a:r>
              <a:rPr sz="1200" spc="100" dirty="0">
                <a:latin typeface="Arial"/>
                <a:cs typeface="Arial"/>
              </a:rPr>
              <a:t>Se </a:t>
            </a:r>
            <a:r>
              <a:rPr sz="1200" spc="90" dirty="0">
                <a:latin typeface="Arial"/>
                <a:cs typeface="Arial"/>
              </a:rPr>
              <a:t>recomienda </a:t>
            </a:r>
            <a:r>
              <a:rPr sz="1200" spc="55" dirty="0">
                <a:latin typeface="Arial"/>
                <a:cs typeface="Arial"/>
              </a:rPr>
              <a:t>utilizar </a:t>
            </a:r>
            <a:r>
              <a:rPr sz="1200" spc="90" dirty="0">
                <a:latin typeface="Arial"/>
                <a:cs typeface="Arial"/>
              </a:rPr>
              <a:t>elementos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sobrecorriente </a:t>
            </a:r>
            <a:r>
              <a:rPr sz="1200" spc="125" dirty="0">
                <a:latin typeface="Arial"/>
                <a:cs typeface="Arial"/>
              </a:rPr>
              <a:t>con </a:t>
            </a:r>
            <a:r>
              <a:rPr sz="1200" spc="110" dirty="0">
                <a:latin typeface="Arial"/>
                <a:cs typeface="Arial"/>
              </a:rPr>
              <a:t>retardo </a:t>
            </a:r>
            <a:r>
              <a:rPr sz="1200" spc="105" dirty="0">
                <a:latin typeface="Arial"/>
                <a:cs typeface="Arial"/>
              </a:rPr>
              <a:t>supervisado </a:t>
            </a:r>
            <a:r>
              <a:rPr sz="1200" spc="110" dirty="0">
                <a:latin typeface="Arial"/>
                <a:cs typeface="Arial"/>
              </a:rPr>
              <a:t> por </a:t>
            </a:r>
            <a:r>
              <a:rPr sz="1200" spc="70" dirty="0">
                <a:latin typeface="Arial"/>
                <a:cs typeface="Arial"/>
              </a:rPr>
              <a:t>tensión </a:t>
            </a:r>
            <a:r>
              <a:rPr sz="1200" dirty="0">
                <a:latin typeface="Arial"/>
                <a:cs typeface="Arial"/>
              </a:rPr>
              <a:t>(51 </a:t>
            </a:r>
            <a:r>
              <a:rPr sz="1200" spc="-114" dirty="0">
                <a:latin typeface="Arial"/>
                <a:cs typeface="Arial"/>
              </a:rPr>
              <a:t>V)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125" dirty="0">
                <a:latin typeface="Arial"/>
                <a:cs typeface="Arial"/>
              </a:rPr>
              <a:t>elementos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distancia </a:t>
            </a:r>
            <a:r>
              <a:rPr sz="1200" dirty="0">
                <a:latin typeface="Arial"/>
                <a:cs typeface="Arial"/>
              </a:rPr>
              <a:t>(21) en su </a:t>
            </a:r>
            <a:r>
              <a:rPr sz="1200" spc="95" dirty="0">
                <a:latin typeface="Arial"/>
                <a:cs typeface="Arial"/>
              </a:rPr>
              <a:t>lugar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95" dirty="0">
                <a:latin typeface="Arial"/>
                <a:cs typeface="Arial"/>
              </a:rPr>
              <a:t>configurar </a:t>
            </a:r>
            <a:r>
              <a:rPr sz="1200" spc="110" dirty="0">
                <a:latin typeface="Arial"/>
                <a:cs typeface="Arial"/>
              </a:rPr>
              <a:t>estos </a:t>
            </a:r>
            <a:r>
              <a:rPr sz="1200" spc="114" dirty="0">
                <a:latin typeface="Arial"/>
                <a:cs typeface="Arial"/>
              </a:rPr>
              <a:t> elementos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para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que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funcionen</a:t>
            </a:r>
            <a:r>
              <a:rPr sz="1200" spc="114" dirty="0">
                <a:latin typeface="Arial"/>
                <a:cs typeface="Arial"/>
              </a:rPr>
              <a:t> para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magnitudes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 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inferiores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corriente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nominal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Arial"/>
              <a:cs typeface="Arial"/>
            </a:endParaRPr>
          </a:p>
          <a:p>
            <a:pPr marL="12700" marR="5715" algn="just">
              <a:lnSpc>
                <a:spcPct val="96200"/>
              </a:lnSpc>
            </a:pPr>
            <a:r>
              <a:rPr sz="1200" spc="120" dirty="0">
                <a:latin typeface="Arial"/>
                <a:cs typeface="Arial"/>
              </a:rPr>
              <a:t>Para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facilitar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coordinación,</a:t>
            </a:r>
            <a:r>
              <a:rPr sz="1200" spc="90" dirty="0">
                <a:latin typeface="Arial"/>
                <a:cs typeface="Arial"/>
              </a:rPr>
              <a:t> hay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que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usar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elementos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sobrecorriente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supervisados </a:t>
            </a:r>
            <a:r>
              <a:rPr sz="1200" spc="80" dirty="0">
                <a:latin typeface="Arial"/>
                <a:cs typeface="Arial"/>
              </a:rPr>
              <a:t>por </a:t>
            </a:r>
            <a:r>
              <a:rPr sz="1200" spc="75" dirty="0">
                <a:latin typeface="Arial"/>
                <a:cs typeface="Arial"/>
              </a:rPr>
              <a:t>voltaje </a:t>
            </a:r>
            <a:r>
              <a:rPr sz="1200" spc="100" dirty="0">
                <a:latin typeface="Arial"/>
                <a:cs typeface="Arial"/>
              </a:rPr>
              <a:t>cuando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95" dirty="0">
                <a:latin typeface="Arial"/>
                <a:cs typeface="Arial"/>
              </a:rPr>
              <a:t>líneas </a:t>
            </a:r>
            <a:r>
              <a:rPr sz="1200" spc="110" dirty="0">
                <a:latin typeface="Arial"/>
                <a:cs typeface="Arial"/>
              </a:rPr>
              <a:t>conectadas </a:t>
            </a:r>
            <a:r>
              <a:rPr sz="1200" dirty="0">
                <a:latin typeface="Arial"/>
                <a:cs typeface="Arial"/>
              </a:rPr>
              <a:t>al </a:t>
            </a:r>
            <a:r>
              <a:rPr sz="1200" spc="114" dirty="0">
                <a:latin typeface="Arial"/>
                <a:cs typeface="Arial"/>
              </a:rPr>
              <a:t>generador tengan 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protección contra sobrecorriente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130" dirty="0">
                <a:latin typeface="Arial"/>
                <a:cs typeface="Arial"/>
              </a:rPr>
              <a:t>usar </a:t>
            </a:r>
            <a:r>
              <a:rPr sz="1200" spc="135" dirty="0">
                <a:latin typeface="Arial"/>
                <a:cs typeface="Arial"/>
              </a:rPr>
              <a:t>elementos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distancia </a:t>
            </a:r>
            <a:r>
              <a:rPr sz="1200" spc="125" dirty="0">
                <a:latin typeface="Arial"/>
                <a:cs typeface="Arial"/>
              </a:rPr>
              <a:t>cuando </a:t>
            </a:r>
            <a:r>
              <a:rPr sz="1200" spc="105" dirty="0">
                <a:latin typeface="Arial"/>
                <a:cs typeface="Arial"/>
              </a:rPr>
              <a:t>estas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líneas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tengan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protección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distancia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piloto.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596" y="569721"/>
            <a:ext cx="6243320" cy="21386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200" spc="-5" dirty="0">
                <a:latin typeface="Arial"/>
                <a:cs typeface="Arial"/>
              </a:rPr>
              <a:t>Las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figuras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muestran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ubicación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los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sobrecorriente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supervisados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y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125" dirty="0">
                <a:latin typeface="Arial"/>
                <a:cs typeface="Arial"/>
              </a:rPr>
              <a:t>elementos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distancia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30" dirty="0">
                <a:latin typeface="Arial"/>
                <a:cs typeface="Arial"/>
              </a:rPr>
              <a:t>dos </a:t>
            </a:r>
            <a:r>
              <a:rPr sz="1200" spc="80" dirty="0">
                <a:latin typeface="Arial"/>
                <a:cs typeface="Arial"/>
              </a:rPr>
              <a:t>configuraciones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típicas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generador.</a:t>
            </a:r>
            <a:r>
              <a:rPr sz="1200" spc="114" dirty="0">
                <a:latin typeface="Arial"/>
                <a:cs typeface="Arial"/>
              </a:rPr>
              <a:t> Estas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figuras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también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muestran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sobrecorriente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90" dirty="0">
                <a:latin typeface="Arial"/>
                <a:cs typeface="Arial"/>
              </a:rPr>
              <a:t>tierra </a:t>
            </a:r>
            <a:r>
              <a:rPr sz="1200" dirty="0">
                <a:latin typeface="Arial"/>
                <a:cs typeface="Arial"/>
              </a:rPr>
              <a:t>(51N) </a:t>
            </a:r>
            <a:r>
              <a:rPr sz="1200" spc="125" dirty="0">
                <a:latin typeface="Arial"/>
                <a:cs typeface="Arial"/>
              </a:rPr>
              <a:t>que </a:t>
            </a:r>
            <a:r>
              <a:rPr sz="1200" spc="110" dirty="0">
                <a:latin typeface="Arial"/>
                <a:cs typeface="Arial"/>
              </a:rPr>
              <a:t>proporciona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respaldo </a:t>
            </a:r>
            <a:r>
              <a:rPr sz="1200" spc="-10" dirty="0">
                <a:latin typeface="Arial"/>
                <a:cs typeface="Arial"/>
              </a:rPr>
              <a:t>de </a:t>
            </a:r>
            <a:r>
              <a:rPr sz="1200" spc="-15" dirty="0">
                <a:latin typeface="Arial"/>
                <a:cs typeface="Arial"/>
              </a:rPr>
              <a:t>falla </a:t>
            </a:r>
            <a:r>
              <a:rPr sz="1200" spc="150" dirty="0">
                <a:latin typeface="Arial"/>
                <a:cs typeface="Arial"/>
              </a:rPr>
              <a:t>a 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tierra.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715" algn="just">
              <a:lnSpc>
                <a:spcPct val="96000"/>
              </a:lnSpc>
            </a:pPr>
            <a:r>
              <a:rPr sz="1200" spc="-5" dirty="0">
                <a:latin typeface="Arial"/>
                <a:cs typeface="Arial"/>
              </a:rPr>
              <a:t>Los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elementos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distancia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tradicionales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pueden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requerir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-95" dirty="0">
                <a:latin typeface="Arial"/>
                <a:cs typeface="Arial"/>
              </a:rPr>
              <a:t>TT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auxiliares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conectados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55" dirty="0">
                <a:latin typeface="Arial"/>
                <a:cs typeface="Arial"/>
              </a:rPr>
              <a:t>en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triángulo-estrella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(no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muestran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las</a:t>
            </a:r>
            <a:r>
              <a:rPr sz="1200" spc="34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figuras)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para 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compensar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cambio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5" dirty="0">
                <a:latin typeface="Arial"/>
                <a:cs typeface="Arial"/>
              </a:rPr>
              <a:t>voltaje </a:t>
            </a:r>
            <a:r>
              <a:rPr sz="1200" spc="100" dirty="0">
                <a:latin typeface="Arial"/>
                <a:cs typeface="Arial"/>
              </a:rPr>
              <a:t>causado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conexión </a:t>
            </a:r>
            <a:r>
              <a:rPr sz="1200" spc="80" dirty="0">
                <a:latin typeface="Arial"/>
                <a:cs typeface="Arial"/>
              </a:rPr>
              <a:t>delta-estrella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transformador </a:t>
            </a:r>
            <a:r>
              <a:rPr sz="1200" spc="-5" dirty="0">
                <a:latin typeface="Arial"/>
                <a:cs typeface="Arial"/>
              </a:rPr>
              <a:t>GSU </a:t>
            </a:r>
            <a:r>
              <a:rPr sz="1200" spc="140" dirty="0">
                <a:latin typeface="Arial"/>
                <a:cs typeface="Arial"/>
              </a:rPr>
              <a:t>para </a:t>
            </a:r>
            <a:r>
              <a:rPr sz="1200" dirty="0">
                <a:latin typeface="Arial"/>
                <a:cs typeface="Arial"/>
              </a:rPr>
              <a:t>fallas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 el </a:t>
            </a:r>
            <a:r>
              <a:rPr sz="1200" spc="80" dirty="0">
                <a:latin typeface="Arial"/>
                <a:cs typeface="Arial"/>
              </a:rPr>
              <a:t>lado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alto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voltaje. </a:t>
            </a:r>
            <a:r>
              <a:rPr sz="1200" dirty="0">
                <a:latin typeface="Arial"/>
                <a:cs typeface="Arial"/>
              </a:rPr>
              <a:t>Los </a:t>
            </a:r>
            <a:r>
              <a:rPr sz="1200" spc="95" dirty="0">
                <a:latin typeface="Arial"/>
                <a:cs typeface="Arial"/>
              </a:rPr>
              <a:t>relés </a:t>
            </a:r>
            <a:r>
              <a:rPr sz="1200" spc="85" dirty="0">
                <a:latin typeface="Arial"/>
                <a:cs typeface="Arial"/>
              </a:rPr>
              <a:t>digitales 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modernos </a:t>
            </a:r>
            <a:r>
              <a:rPr sz="1200" spc="14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generadores </a:t>
            </a:r>
            <a:r>
              <a:rPr sz="1200" spc="90" dirty="0">
                <a:latin typeface="Arial"/>
                <a:cs typeface="Arial"/>
              </a:rPr>
              <a:t>realizan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14" dirty="0">
                <a:latin typeface="Arial"/>
                <a:cs typeface="Arial"/>
              </a:rPr>
              <a:t>compensación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cambio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0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internamente.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723765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8219" y="784859"/>
            <a:ext cx="5937250" cy="111887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R="295275" algn="ctr">
              <a:lnSpc>
                <a:spcPct val="100000"/>
              </a:lnSpc>
              <a:spcBef>
                <a:spcPts val="470"/>
              </a:spcBef>
            </a:pP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Sobrecorriente</a:t>
            </a:r>
            <a:r>
              <a:rPr sz="1800" b="1" spc="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Restringido </a:t>
            </a:r>
            <a:r>
              <a:rPr sz="1800" b="1" dirty="0">
                <a:solidFill>
                  <a:srgbClr val="006FC0"/>
                </a:solidFill>
                <a:latin typeface="Arial"/>
                <a:cs typeface="Arial"/>
              </a:rPr>
              <a:t>por</a:t>
            </a:r>
            <a:r>
              <a:rPr sz="180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Tensión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4467" y="1241503"/>
            <a:ext cx="4136371" cy="32758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156" y="4877815"/>
            <a:ext cx="6343015" cy="23272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600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00" dirty="0">
                <a:latin typeface="Arial"/>
                <a:cs typeface="Arial"/>
              </a:rPr>
              <a:t>relés </a:t>
            </a:r>
            <a:r>
              <a:rPr sz="1200" spc="130" dirty="0">
                <a:latin typeface="Arial"/>
                <a:cs typeface="Arial"/>
              </a:rPr>
              <a:t>modernos </a:t>
            </a:r>
            <a:r>
              <a:rPr sz="1200" spc="114" dirty="0">
                <a:latin typeface="Arial"/>
                <a:cs typeface="Arial"/>
              </a:rPr>
              <a:t>proporcionan </a:t>
            </a:r>
            <a:r>
              <a:rPr sz="1200" spc="120" dirty="0">
                <a:latin typeface="Arial"/>
                <a:cs typeface="Arial"/>
              </a:rPr>
              <a:t>dos elementos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0" dirty="0">
                <a:latin typeface="Arial"/>
                <a:cs typeface="Arial"/>
              </a:rPr>
              <a:t>sobrecorriente </a:t>
            </a:r>
            <a:r>
              <a:rPr sz="1200" spc="80" dirty="0">
                <a:latin typeface="Arial"/>
                <a:cs typeface="Arial"/>
              </a:rPr>
              <a:t>con </a:t>
            </a:r>
            <a:r>
              <a:rPr sz="1200" spc="40" dirty="0">
                <a:latin typeface="Arial"/>
                <a:cs typeface="Arial"/>
              </a:rPr>
              <a:t>retardo 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tiempo</a:t>
            </a:r>
            <a:r>
              <a:rPr sz="1200" spc="105" dirty="0">
                <a:latin typeface="Arial"/>
                <a:cs typeface="Arial"/>
              </a:rPr>
              <a:t> supervisados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voltaje: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 </a:t>
            </a:r>
            <a:r>
              <a:rPr sz="1200" spc="114" dirty="0">
                <a:latin typeface="Arial"/>
                <a:cs typeface="Arial"/>
              </a:rPr>
              <a:t>de  </a:t>
            </a:r>
            <a:r>
              <a:rPr sz="1200" spc="110" dirty="0">
                <a:latin typeface="Arial"/>
                <a:cs typeface="Arial"/>
              </a:rPr>
              <a:t>sobrecorriente 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controlado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uno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restringido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voltaje.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 </a:t>
            </a:r>
            <a:r>
              <a:rPr sz="1200" spc="25" dirty="0">
                <a:latin typeface="Arial"/>
                <a:cs typeface="Arial"/>
              </a:rPr>
              <a:t>de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sobrecorriente controlado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 </a:t>
            </a:r>
            <a:r>
              <a:rPr sz="1200" spc="120" dirty="0">
                <a:latin typeface="Arial"/>
                <a:cs typeface="Arial"/>
              </a:rPr>
              <a:t>tiene </a:t>
            </a:r>
            <a:r>
              <a:rPr sz="1200" spc="155" dirty="0">
                <a:latin typeface="Arial"/>
                <a:cs typeface="Arial"/>
              </a:rPr>
              <a:t>una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70" dirty="0">
                <a:latin typeface="Arial"/>
                <a:cs typeface="Arial"/>
              </a:rPr>
              <a:t>activación </a:t>
            </a:r>
            <a:r>
              <a:rPr sz="1200" spc="-5" dirty="0">
                <a:latin typeface="Arial"/>
                <a:cs typeface="Arial"/>
              </a:rPr>
              <a:t>fija, </a:t>
            </a:r>
            <a:r>
              <a:rPr sz="1200" spc="120" dirty="0">
                <a:latin typeface="Arial"/>
                <a:cs typeface="Arial"/>
              </a:rPr>
              <a:t>pero 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solo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puede </a:t>
            </a:r>
            <a:r>
              <a:rPr sz="1200" spc="95" dirty="0">
                <a:latin typeface="Arial"/>
                <a:cs typeface="Arial"/>
              </a:rPr>
              <a:t>funcionar </a:t>
            </a:r>
            <a:r>
              <a:rPr sz="1200" spc="114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60" dirty="0">
                <a:latin typeface="Arial"/>
                <a:cs typeface="Arial"/>
              </a:rPr>
              <a:t>voltaje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cae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debajo </a:t>
            </a:r>
            <a:r>
              <a:rPr sz="1200" spc="-10" dirty="0">
                <a:latin typeface="Arial"/>
                <a:cs typeface="Arial"/>
              </a:rPr>
              <a:t>de un </a:t>
            </a:r>
            <a:r>
              <a:rPr sz="1200" spc="-15" dirty="0">
                <a:latin typeface="Arial"/>
                <a:cs typeface="Arial"/>
              </a:rPr>
              <a:t>valor 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umbral.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 marR="11430" algn="just">
              <a:lnSpc>
                <a:spcPct val="96100"/>
              </a:lnSpc>
            </a:pP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sobrecorriente </a:t>
            </a:r>
            <a:r>
              <a:rPr sz="1200" spc="95" dirty="0">
                <a:latin typeface="Arial"/>
                <a:cs typeface="Arial"/>
              </a:rPr>
              <a:t>restringido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voltaje tiene </a:t>
            </a:r>
            <a:r>
              <a:rPr sz="1200" spc="100" dirty="0">
                <a:latin typeface="Arial"/>
                <a:cs typeface="Arial"/>
              </a:rPr>
              <a:t>una </a:t>
            </a:r>
            <a:r>
              <a:rPr sz="1200" spc="80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activación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que</a:t>
            </a:r>
            <a:r>
              <a:rPr sz="1200" spc="95" dirty="0">
                <a:latin typeface="Arial"/>
                <a:cs typeface="Arial"/>
              </a:rPr>
              <a:t> depende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magnitud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del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voltaje.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Cuanto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menor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sea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magnitud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65" dirty="0">
                <a:latin typeface="Arial"/>
                <a:cs typeface="Arial"/>
              </a:rPr>
              <a:t>voltaje, </a:t>
            </a:r>
            <a:r>
              <a:rPr sz="1200" spc="95" dirty="0">
                <a:latin typeface="Arial"/>
                <a:cs typeface="Arial"/>
              </a:rPr>
              <a:t>menor </a:t>
            </a:r>
            <a:r>
              <a:rPr sz="1200" spc="80" dirty="0">
                <a:latin typeface="Arial"/>
                <a:cs typeface="Arial"/>
              </a:rPr>
              <a:t>será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corriente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5" dirty="0">
                <a:latin typeface="Arial"/>
                <a:cs typeface="Arial"/>
              </a:rPr>
              <a:t>activación.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figura </a:t>
            </a:r>
            <a:r>
              <a:rPr sz="1200" spc="110" dirty="0">
                <a:latin typeface="Arial"/>
                <a:cs typeface="Arial"/>
              </a:rPr>
              <a:t>muestra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corriente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spc="140" dirty="0">
                <a:latin typeface="Arial"/>
                <a:cs typeface="Arial"/>
              </a:rPr>
              <a:t>arranque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8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función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voltaje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190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generador.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200" spc="130" dirty="0">
                <a:latin typeface="Arial"/>
                <a:cs typeface="Arial"/>
              </a:rPr>
              <a:t>Para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tensiones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entre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0,125</a:t>
            </a:r>
            <a:r>
              <a:rPr sz="1200" spc="38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VNOM</a:t>
            </a:r>
            <a:r>
              <a:rPr sz="1200" dirty="0">
                <a:latin typeface="Arial"/>
                <a:cs typeface="Arial"/>
              </a:rPr>
              <a:t> y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VNOM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0616" y="7456011"/>
            <a:ext cx="2810688" cy="1674797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385" y="4782820"/>
            <a:ext cx="5930900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9944" y="831214"/>
            <a:ext cx="5937250" cy="88074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76225">
              <a:lnSpc>
                <a:spcPct val="100000"/>
              </a:lnSpc>
              <a:spcBef>
                <a:spcPts val="265"/>
              </a:spcBef>
            </a:pP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Característica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Elemento</a:t>
            </a:r>
            <a:r>
              <a:rPr sz="2000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Mho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 de</a:t>
            </a:r>
            <a:r>
              <a:rPr sz="20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Arial"/>
                <a:cs typeface="Arial"/>
              </a:rPr>
              <a:t>Distancia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56" y="1253760"/>
            <a:ext cx="4360577" cy="332458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5596" y="4932679"/>
            <a:ext cx="6242050" cy="42938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60"/>
              </a:spcBef>
            </a:pPr>
            <a:r>
              <a:rPr sz="1200" spc="90" dirty="0">
                <a:latin typeface="Arial"/>
                <a:cs typeface="Arial"/>
              </a:rPr>
              <a:t>Algunos </a:t>
            </a:r>
            <a:r>
              <a:rPr sz="1200" spc="75" dirty="0">
                <a:latin typeface="Arial"/>
                <a:cs typeface="Arial"/>
              </a:rPr>
              <a:t>relés </a:t>
            </a:r>
            <a:r>
              <a:rPr sz="1200" spc="85" dirty="0">
                <a:latin typeface="Arial"/>
                <a:cs typeface="Arial"/>
              </a:rPr>
              <a:t>proporcionan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distancia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dos zonas </a:t>
            </a:r>
            <a:r>
              <a:rPr sz="1200" spc="125" dirty="0">
                <a:latin typeface="Arial"/>
                <a:cs typeface="Arial"/>
              </a:rPr>
              <a:t>para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protección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14" dirty="0">
                <a:latin typeface="Arial"/>
                <a:cs typeface="Arial"/>
              </a:rPr>
              <a:t>respaldo </a:t>
            </a:r>
            <a:r>
              <a:rPr sz="1200" dirty="0">
                <a:latin typeface="Arial"/>
                <a:cs typeface="Arial"/>
              </a:rPr>
              <a:t>de falla </a:t>
            </a:r>
            <a:r>
              <a:rPr sz="1200" spc="-1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fase.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distancia </a:t>
            </a:r>
            <a:r>
              <a:rPr sz="1200" spc="105" dirty="0">
                <a:latin typeface="Arial"/>
                <a:cs typeface="Arial"/>
              </a:rPr>
              <a:t>proporciona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una compensación </a:t>
            </a:r>
            <a:r>
              <a:rPr sz="1200" spc="95" dirty="0">
                <a:latin typeface="Arial"/>
                <a:cs typeface="Arial"/>
              </a:rPr>
              <a:t>interna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cambio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fase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voltaje </a:t>
            </a:r>
            <a:r>
              <a:rPr sz="1200" spc="100" dirty="0">
                <a:latin typeface="Arial"/>
                <a:cs typeface="Arial"/>
              </a:rPr>
              <a:t>causado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90" dirty="0">
                <a:latin typeface="Arial"/>
                <a:cs typeface="Arial"/>
              </a:rPr>
              <a:t>conexión </a:t>
            </a:r>
            <a:r>
              <a:rPr sz="1200" spc="75" dirty="0">
                <a:latin typeface="Arial"/>
                <a:cs typeface="Arial"/>
              </a:rPr>
              <a:t>delta- </a:t>
            </a:r>
            <a:r>
              <a:rPr sz="1200" spc="85" dirty="0">
                <a:latin typeface="Arial"/>
                <a:cs typeface="Arial"/>
              </a:rPr>
              <a:t>estrella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114" dirty="0">
                <a:latin typeface="Arial"/>
                <a:cs typeface="Arial"/>
              </a:rPr>
              <a:t>transformador </a:t>
            </a:r>
            <a:r>
              <a:rPr sz="1200" spc="-5" dirty="0">
                <a:latin typeface="Arial"/>
                <a:cs typeface="Arial"/>
              </a:rPr>
              <a:t>GSU. Esta </a:t>
            </a:r>
            <a:r>
              <a:rPr sz="1200" spc="80" dirty="0">
                <a:latin typeface="Arial"/>
                <a:cs typeface="Arial"/>
              </a:rPr>
              <a:t>función </a:t>
            </a:r>
            <a:r>
              <a:rPr sz="1200" dirty="0">
                <a:latin typeface="Arial"/>
                <a:cs typeface="Arial"/>
              </a:rPr>
              <a:t>del relé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elimina </a:t>
            </a:r>
            <a:r>
              <a:rPr sz="1200" spc="20" dirty="0">
                <a:latin typeface="Arial"/>
                <a:cs typeface="Arial"/>
              </a:rPr>
              <a:t>la 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necesidad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-95" dirty="0">
                <a:latin typeface="Arial"/>
                <a:cs typeface="Arial"/>
              </a:rPr>
              <a:t>TT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auxiliares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conectados</a:t>
            </a:r>
            <a:r>
              <a:rPr sz="1200" spc="20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19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estrella-delta.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95700"/>
              </a:lnSpc>
              <a:spcBef>
                <a:spcPts val="5"/>
              </a:spcBef>
            </a:pPr>
            <a:r>
              <a:rPr sz="1200" spc="110" dirty="0">
                <a:latin typeface="Arial"/>
                <a:cs typeface="Arial"/>
              </a:rPr>
              <a:t>Cada zona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distancia </a:t>
            </a:r>
            <a:r>
              <a:rPr sz="1200" spc="135" dirty="0">
                <a:latin typeface="Arial"/>
                <a:cs typeface="Arial"/>
              </a:rPr>
              <a:t>Mho </a:t>
            </a:r>
            <a:r>
              <a:rPr sz="1200" spc="85" dirty="0">
                <a:latin typeface="Arial"/>
                <a:cs typeface="Arial"/>
              </a:rPr>
              <a:t>tiene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95" dirty="0">
                <a:latin typeface="Arial"/>
                <a:cs typeface="Arial"/>
              </a:rPr>
              <a:t>característica </a:t>
            </a:r>
            <a:r>
              <a:rPr sz="1200" spc="105" dirty="0">
                <a:latin typeface="Arial"/>
                <a:cs typeface="Arial"/>
              </a:rPr>
              <a:t>representada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65" dirty="0">
                <a:latin typeface="Arial"/>
                <a:cs typeface="Arial"/>
              </a:rPr>
              <a:t>figura.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85" dirty="0">
                <a:latin typeface="Arial"/>
                <a:cs typeface="Arial"/>
              </a:rPr>
              <a:t>alcance </a:t>
            </a:r>
            <a:r>
              <a:rPr sz="1200" dirty="0">
                <a:latin typeface="Arial"/>
                <a:cs typeface="Arial"/>
              </a:rPr>
              <a:t>hacia adelante, el </a:t>
            </a:r>
            <a:r>
              <a:rPr sz="1200" spc="85" dirty="0">
                <a:latin typeface="Arial"/>
                <a:cs typeface="Arial"/>
              </a:rPr>
              <a:t>alcance </a:t>
            </a:r>
            <a:r>
              <a:rPr sz="1200" spc="130" dirty="0">
                <a:latin typeface="Arial"/>
                <a:cs typeface="Arial"/>
              </a:rPr>
              <a:t>hacia </a:t>
            </a:r>
            <a:r>
              <a:rPr sz="1200" spc="114" dirty="0">
                <a:latin typeface="Arial"/>
                <a:cs typeface="Arial"/>
              </a:rPr>
              <a:t>atrás </a:t>
            </a:r>
            <a:r>
              <a:rPr sz="1200" dirty="0">
                <a:latin typeface="Arial"/>
                <a:cs typeface="Arial"/>
              </a:rPr>
              <a:t>y el </a:t>
            </a:r>
            <a:r>
              <a:rPr sz="1200" spc="110" dirty="0">
                <a:latin typeface="Arial"/>
                <a:cs typeface="Arial"/>
              </a:rPr>
              <a:t>ángulo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105" dirty="0">
                <a:latin typeface="Arial"/>
                <a:cs typeface="Arial"/>
              </a:rPr>
              <a:t>par 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máximo </a:t>
            </a:r>
            <a:r>
              <a:rPr sz="1200" spc="-50" dirty="0">
                <a:latin typeface="Arial"/>
                <a:cs typeface="Arial"/>
              </a:rPr>
              <a:t>(MTA) </a:t>
            </a:r>
            <a:r>
              <a:rPr sz="1200" dirty="0">
                <a:latin typeface="Arial"/>
                <a:cs typeface="Arial"/>
              </a:rPr>
              <a:t>se </a:t>
            </a:r>
            <a:r>
              <a:rPr sz="1200" spc="125" dirty="0">
                <a:latin typeface="Arial"/>
                <a:cs typeface="Arial"/>
              </a:rPr>
              <a:t>pueden </a:t>
            </a:r>
            <a:r>
              <a:rPr sz="1200" spc="95" dirty="0">
                <a:latin typeface="Arial"/>
                <a:cs typeface="Arial"/>
              </a:rPr>
              <a:t>configurar </a:t>
            </a:r>
            <a:r>
              <a:rPr sz="1200" spc="114" dirty="0">
                <a:latin typeface="Arial"/>
                <a:cs typeface="Arial"/>
              </a:rPr>
              <a:t>para cada </a:t>
            </a:r>
            <a:r>
              <a:rPr sz="1200" spc="110" dirty="0">
                <a:latin typeface="Arial"/>
                <a:cs typeface="Arial"/>
              </a:rPr>
              <a:t>zona.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desplazamiento </a:t>
            </a:r>
            <a:r>
              <a:rPr sz="1200" spc="85" dirty="0">
                <a:latin typeface="Arial"/>
                <a:cs typeface="Arial"/>
              </a:rPr>
              <a:t>offset </a:t>
            </a:r>
            <a:r>
              <a:rPr sz="1200" spc="90" dirty="0">
                <a:latin typeface="Arial"/>
                <a:cs typeface="Arial"/>
              </a:rPr>
              <a:t> negativo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la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característica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elemento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incluye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los </a:t>
            </a:r>
            <a:r>
              <a:rPr sz="1200" spc="340" dirty="0">
                <a:latin typeface="Arial"/>
                <a:cs typeface="Arial"/>
              </a:rPr>
              <a:t> </a:t>
            </a:r>
            <a:r>
              <a:rPr sz="1200" spc="130" dirty="0">
                <a:latin typeface="Arial"/>
                <a:cs typeface="Arial"/>
              </a:rPr>
              <a:t>devanados  </a:t>
            </a:r>
            <a:r>
              <a:rPr sz="1200" spc="5" dirty="0">
                <a:latin typeface="Arial"/>
                <a:cs typeface="Arial"/>
              </a:rPr>
              <a:t>del 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en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110" dirty="0">
                <a:latin typeface="Arial"/>
                <a:cs typeface="Arial"/>
              </a:rPr>
              <a:t>zona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95" dirty="0">
                <a:latin typeface="Arial"/>
                <a:cs typeface="Arial"/>
              </a:rPr>
              <a:t>protección </a:t>
            </a:r>
            <a:r>
              <a:rPr sz="1200" spc="120" dirty="0">
                <a:latin typeface="Arial"/>
                <a:cs typeface="Arial"/>
              </a:rPr>
              <a:t>cuando </a:t>
            </a:r>
            <a:r>
              <a:rPr sz="1200" dirty="0">
                <a:latin typeface="Arial"/>
                <a:cs typeface="Arial"/>
              </a:rPr>
              <a:t>el </a:t>
            </a:r>
            <a:r>
              <a:rPr sz="1200" spc="145" dirty="0">
                <a:latin typeface="Arial"/>
                <a:cs typeface="Arial"/>
              </a:rPr>
              <a:t>generador </a:t>
            </a:r>
            <a:r>
              <a:rPr sz="1200" spc="135" dirty="0">
                <a:latin typeface="Arial"/>
                <a:cs typeface="Arial"/>
              </a:rPr>
              <a:t>está </a:t>
            </a:r>
            <a:r>
              <a:rPr sz="1200" spc="110" dirty="0">
                <a:latin typeface="Arial"/>
                <a:cs typeface="Arial"/>
              </a:rPr>
              <a:t>conectado </a:t>
            </a:r>
            <a:r>
              <a:rPr sz="1200" spc="120" dirty="0">
                <a:latin typeface="Arial"/>
                <a:cs typeface="Arial"/>
              </a:rPr>
              <a:t>a </a:t>
            </a:r>
            <a:r>
              <a:rPr sz="1200" spc="-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red.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 marR="5080" algn="just">
              <a:lnSpc>
                <a:spcPct val="96000"/>
              </a:lnSpc>
            </a:pPr>
            <a:r>
              <a:rPr sz="1200" spc="-5" dirty="0">
                <a:latin typeface="Arial"/>
                <a:cs typeface="Arial"/>
              </a:rPr>
              <a:t>La </a:t>
            </a:r>
            <a:r>
              <a:rPr sz="1200" spc="90" dirty="0">
                <a:latin typeface="Arial"/>
                <a:cs typeface="Arial"/>
              </a:rPr>
              <a:t>figura </a:t>
            </a:r>
            <a:r>
              <a:rPr sz="1200" spc="114" dirty="0">
                <a:latin typeface="Arial"/>
                <a:cs typeface="Arial"/>
              </a:rPr>
              <a:t>también </a:t>
            </a:r>
            <a:r>
              <a:rPr sz="1200" spc="110" dirty="0">
                <a:latin typeface="Arial"/>
                <a:cs typeface="Arial"/>
              </a:rPr>
              <a:t>muestra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característica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cobertura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5" dirty="0">
                <a:latin typeface="Arial"/>
                <a:cs typeface="Arial"/>
              </a:rPr>
              <a:t>carga </a:t>
            </a:r>
            <a:r>
              <a:rPr sz="1200" spc="75" dirty="0">
                <a:latin typeface="Arial"/>
                <a:cs typeface="Arial"/>
              </a:rPr>
              <a:t>incluido </a:t>
            </a:r>
            <a:r>
              <a:rPr sz="1200" dirty="0">
                <a:latin typeface="Arial"/>
                <a:cs typeface="Arial"/>
              </a:rPr>
              <a:t>en el </a:t>
            </a:r>
            <a:r>
              <a:rPr sz="1200" spc="114" dirty="0">
                <a:latin typeface="Arial"/>
                <a:cs typeface="Arial"/>
              </a:rPr>
              <a:t>elemento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80" dirty="0">
                <a:latin typeface="Arial"/>
                <a:cs typeface="Arial"/>
              </a:rPr>
              <a:t>distancia. </a:t>
            </a:r>
            <a:r>
              <a:rPr sz="1200" spc="-5" dirty="0">
                <a:latin typeface="Arial"/>
                <a:cs typeface="Arial"/>
              </a:rPr>
              <a:t>Este </a:t>
            </a:r>
            <a:r>
              <a:rPr sz="1200" spc="120" dirty="0">
                <a:latin typeface="Arial"/>
                <a:cs typeface="Arial"/>
              </a:rPr>
              <a:t>elemento bloquea </a:t>
            </a:r>
            <a:r>
              <a:rPr sz="1200" spc="-10" dirty="0">
                <a:latin typeface="Arial"/>
                <a:cs typeface="Arial"/>
              </a:rPr>
              <a:t>el </a:t>
            </a:r>
            <a:r>
              <a:rPr sz="1200" spc="100" dirty="0">
                <a:latin typeface="Arial"/>
                <a:cs typeface="Arial"/>
              </a:rPr>
              <a:t>elemento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50" dirty="0">
                <a:latin typeface="Arial"/>
                <a:cs typeface="Arial"/>
              </a:rPr>
              <a:t>Mho </a:t>
            </a:r>
            <a:r>
              <a:rPr sz="1200" spc="125" dirty="0">
                <a:latin typeface="Arial"/>
                <a:cs typeface="Arial"/>
              </a:rPr>
              <a:t>cuando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100" dirty="0">
                <a:latin typeface="Arial"/>
                <a:cs typeface="Arial"/>
              </a:rPr>
              <a:t>impedancia </a:t>
            </a:r>
            <a:r>
              <a:rPr sz="1200" dirty="0">
                <a:latin typeface="Arial"/>
                <a:cs typeface="Arial"/>
              </a:rPr>
              <a:t>cae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5" dirty="0">
                <a:latin typeface="Arial"/>
                <a:cs typeface="Arial"/>
              </a:rPr>
              <a:t>dentro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80" dirty="0">
                <a:latin typeface="Arial"/>
                <a:cs typeface="Arial"/>
              </a:rPr>
              <a:t>característica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cobertura </a:t>
            </a:r>
            <a:r>
              <a:rPr sz="1200" dirty="0">
                <a:latin typeface="Arial"/>
                <a:cs typeface="Arial"/>
              </a:rPr>
              <a:t>de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carga.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El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elemento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cobertura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carga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proporciona</a:t>
            </a:r>
            <a:r>
              <a:rPr sz="1200" spc="110" dirty="0">
                <a:latin typeface="Arial"/>
                <a:cs typeface="Arial"/>
              </a:rPr>
              <a:t> seguridad  </a:t>
            </a:r>
            <a:r>
              <a:rPr sz="1200" spc="25" dirty="0">
                <a:latin typeface="Arial"/>
                <a:cs typeface="Arial"/>
              </a:rPr>
              <a:t>en 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condiciones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carga </a:t>
            </a:r>
            <a:r>
              <a:rPr sz="1200" spc="125" dirty="0">
                <a:latin typeface="Arial"/>
                <a:cs typeface="Arial"/>
              </a:rPr>
              <a:t>máxima </a:t>
            </a:r>
            <a:r>
              <a:rPr sz="1200" spc="5" dirty="0">
                <a:latin typeface="Arial"/>
                <a:cs typeface="Arial"/>
              </a:rPr>
              <a:t>sin  </a:t>
            </a:r>
            <a:r>
              <a:rPr sz="1200" spc="60" dirty="0">
                <a:latin typeface="Arial"/>
                <a:cs typeface="Arial"/>
              </a:rPr>
              <a:t>sacrificar </a:t>
            </a:r>
            <a:r>
              <a:rPr sz="1200" spc="10" dirty="0">
                <a:latin typeface="Arial"/>
                <a:cs typeface="Arial"/>
              </a:rPr>
              <a:t>la </a:t>
            </a:r>
            <a:r>
              <a:rPr sz="1200" spc="75" dirty="0">
                <a:latin typeface="Arial"/>
                <a:cs typeface="Arial"/>
              </a:rPr>
              <a:t>sensibilidad </a:t>
            </a:r>
            <a:r>
              <a:rPr sz="1200" spc="95" dirty="0">
                <a:latin typeface="Arial"/>
                <a:cs typeface="Arial"/>
              </a:rPr>
              <a:t>del </a:t>
            </a:r>
            <a:r>
              <a:rPr sz="1200" spc="110" dirty="0">
                <a:latin typeface="Arial"/>
                <a:cs typeface="Arial"/>
              </a:rPr>
              <a:t>elemento </a:t>
            </a:r>
            <a:r>
              <a:rPr sz="1200" spc="145" dirty="0">
                <a:latin typeface="Arial"/>
                <a:cs typeface="Arial"/>
              </a:rPr>
              <a:t>Mho 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fallas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externas.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 marR="9525" algn="just">
              <a:lnSpc>
                <a:spcPct val="95600"/>
              </a:lnSpc>
            </a:pPr>
            <a:r>
              <a:rPr sz="1200" spc="-5" dirty="0">
                <a:latin typeface="Arial"/>
                <a:cs typeface="Arial"/>
              </a:rPr>
              <a:t>Los </a:t>
            </a:r>
            <a:r>
              <a:rPr sz="1200" spc="105" dirty="0">
                <a:latin typeface="Arial"/>
                <a:cs typeface="Arial"/>
              </a:rPr>
              <a:t>ajustes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las </a:t>
            </a:r>
            <a:r>
              <a:rPr sz="1200" spc="85" dirty="0">
                <a:latin typeface="Arial"/>
                <a:cs typeface="Arial"/>
              </a:rPr>
              <a:t>características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cobertura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spc="114" dirty="0">
                <a:latin typeface="Arial"/>
                <a:cs typeface="Arial"/>
              </a:rPr>
              <a:t>carga </a:t>
            </a:r>
            <a:r>
              <a:rPr sz="1200" spc="140" dirty="0">
                <a:latin typeface="Arial"/>
                <a:cs typeface="Arial"/>
              </a:rPr>
              <a:t>dependen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80" dirty="0">
                <a:latin typeface="Arial"/>
                <a:cs typeface="Arial"/>
              </a:rPr>
              <a:t>factor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45" dirty="0">
                <a:latin typeface="Arial"/>
                <a:cs typeface="Arial"/>
              </a:rPr>
              <a:t>de </a:t>
            </a:r>
            <a:r>
              <a:rPr sz="1200" spc="90" dirty="0">
                <a:latin typeface="Arial"/>
                <a:cs typeface="Arial"/>
              </a:rPr>
              <a:t>potencia </a:t>
            </a:r>
            <a:r>
              <a:rPr sz="1200" spc="100" dirty="0">
                <a:latin typeface="Arial"/>
                <a:cs typeface="Arial"/>
              </a:rPr>
              <a:t>mínimo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 </a:t>
            </a:r>
            <a:r>
              <a:rPr sz="1200" dirty="0">
                <a:latin typeface="Arial"/>
                <a:cs typeface="Arial"/>
              </a:rPr>
              <a:t>(MPF),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voltaje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nominal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del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generador 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(VNOM),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la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corriente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nominal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(INOM),</a:t>
            </a:r>
            <a:r>
              <a:rPr sz="1200" dirty="0">
                <a:latin typeface="Arial"/>
                <a:cs typeface="Arial"/>
              </a:rPr>
              <a:t> y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la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105" dirty="0">
                <a:latin typeface="Arial"/>
                <a:cs typeface="Arial"/>
              </a:rPr>
              <a:t>carga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máxima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20" dirty="0">
                <a:latin typeface="Arial"/>
                <a:cs typeface="Arial"/>
              </a:rPr>
              <a:t>emergencia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 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135" dirty="0">
                <a:latin typeface="Arial"/>
                <a:cs typeface="Arial"/>
              </a:rPr>
              <a:t>generador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por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unidad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(MXLD).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9482</Words>
  <Application>Microsoft Office PowerPoint</Application>
  <PresentationFormat>Personalizado</PresentationFormat>
  <Paragraphs>624</Paragraphs>
  <Slides>75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76" baseType="lpstr">
      <vt:lpstr>Office Theme</vt:lpstr>
      <vt:lpstr>CURSO DE PROTECCIÓN DE  GENERADORES</vt:lpstr>
      <vt:lpstr>Diapositiva 2</vt:lpstr>
      <vt:lpstr>Diapositiva 3</vt:lpstr>
      <vt:lpstr>Componentes principales del  generador</vt:lpstr>
      <vt:lpstr>Diapositiva 5</vt:lpstr>
      <vt:lpstr>Diapositiva 6</vt:lpstr>
      <vt:lpstr>Diapositiva 7</vt:lpstr>
      <vt:lpstr>Diapositiva 8</vt:lpstr>
      <vt:lpstr>DISEÑO DEL ROTOR</vt:lpstr>
      <vt:lpstr>Diapositiva 10</vt:lpstr>
      <vt:lpstr>Diapositiva 11</vt:lpstr>
      <vt:lpstr>Diapositiva 12</vt:lpstr>
      <vt:lpstr>Diapositiva 13</vt:lpstr>
      <vt:lpstr>Diapositiva 14</vt:lpstr>
      <vt:lpstr>Por qué Conectar a Tierra el Generador ?</vt:lpstr>
      <vt:lpstr>Diapositiva 16</vt:lpstr>
      <vt:lpstr>Conexión a tierra de alta resistencia</vt:lpstr>
      <vt:lpstr>Diapositiva 18</vt:lpstr>
      <vt:lpstr>Conexión a tierra de baja resistencia</vt:lpstr>
      <vt:lpstr>Diapositiva 20</vt:lpstr>
      <vt:lpstr>Protección contra fallas del generador</vt:lpstr>
      <vt:lpstr>Protección de falla de fase del estator</vt:lpstr>
      <vt:lpstr>Diapositiva 23</vt:lpstr>
      <vt:lpstr>Característica de pendiente variable  o doble</vt:lpstr>
      <vt:lpstr>Diapositiva 25</vt:lpstr>
      <vt:lpstr>Diapositiva 26</vt:lpstr>
      <vt:lpstr>Diapositiva 27</vt:lpstr>
      <vt:lpstr>Diapositiva 28</vt:lpstr>
      <vt:lpstr>Protección de falla a tierra del estator</vt:lpstr>
      <vt:lpstr>Falla a tierra en generador puesto a tierra  a través de alta impedancia</vt:lpstr>
      <vt:lpstr>Diapositiva 31</vt:lpstr>
      <vt:lpstr>Diapositiva 32</vt:lpstr>
      <vt:lpstr>Distribución Típica de Tensión  de Tercer Armónico del Generador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Método de inyección de conmutación de CC</vt:lpstr>
      <vt:lpstr>Diapositiva 49</vt:lpstr>
      <vt:lpstr> Protección contra Operación Anormal del  Generador</vt:lpstr>
      <vt:lpstr>Diapositiva 51</vt:lpstr>
      <vt:lpstr>Diapositiva 52</vt:lpstr>
      <vt:lpstr>Diapositiva 53</vt:lpstr>
      <vt:lpstr>Diapositiva 54</vt:lpstr>
      <vt:lpstr>Desbalance de Corrientes del Generador</vt:lpstr>
      <vt:lpstr>Capacidad de corriente de secuencia negativa</vt:lpstr>
      <vt:lpstr>Capacidad de corriente de secuencia negativa</vt:lpstr>
      <vt:lpstr>Diapositiva 58</vt:lpstr>
      <vt:lpstr>Diapositiva 59</vt:lpstr>
      <vt:lpstr>Efectos de la pérdida de campo</vt:lpstr>
      <vt:lpstr>Diapositiva 61</vt:lpstr>
      <vt:lpstr>Diapositiva 62</vt:lpstr>
      <vt:lpstr>Diapositiva 63</vt:lpstr>
      <vt:lpstr>Diapositiva 64</vt:lpstr>
      <vt:lpstr>Posible daños del motor principal (máquina de  impulso) por Motorización del Generador</vt:lpstr>
      <vt:lpstr>Diapositiva 66</vt:lpstr>
      <vt:lpstr>Diapositiva 67</vt:lpstr>
      <vt:lpstr>Diapositiva 68</vt:lpstr>
      <vt:lpstr>Diapositiva 69</vt:lpstr>
      <vt:lpstr>Protección contra Sobretensión</vt:lpstr>
      <vt:lpstr>Diapositiva 71</vt:lpstr>
      <vt:lpstr>Diapositiva 72</vt:lpstr>
      <vt:lpstr>Diapositiva 73</vt:lpstr>
      <vt:lpstr>Diapositiva 74</vt:lpstr>
      <vt:lpstr>Diapositiva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PROTECCIÓN DE  GENERADORES</dc:title>
  <dc:creator>USER</dc:creator>
  <cp:lastModifiedBy>Admin</cp:lastModifiedBy>
  <cp:revision>3</cp:revision>
  <dcterms:created xsi:type="dcterms:W3CDTF">2022-09-16T16:16:51Z</dcterms:created>
  <dcterms:modified xsi:type="dcterms:W3CDTF">2022-09-16T16:35:47Z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2022-09-16T00:00:00Z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2022-09-16T00:00:00Z</vt:filetime>
  </property>
</Properties>
</file>